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622" r:id="rId2"/>
    <p:sldId id="694" r:id="rId3"/>
    <p:sldId id="696" r:id="rId4"/>
    <p:sldId id="697" r:id="rId5"/>
    <p:sldId id="707" r:id="rId6"/>
    <p:sldId id="257" r:id="rId7"/>
    <p:sldId id="702" r:id="rId8"/>
    <p:sldId id="703" r:id="rId9"/>
    <p:sldId id="705" r:id="rId10"/>
    <p:sldId id="708" r:id="rId11"/>
    <p:sldId id="259" r:id="rId12"/>
    <p:sldId id="706" r:id="rId1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830" autoAdjust="0"/>
  </p:normalViewPr>
  <p:slideViewPr>
    <p:cSldViewPr>
      <p:cViewPr varScale="1">
        <p:scale>
          <a:sx n="66" d="100"/>
          <a:sy n="66" d="100"/>
        </p:scale>
        <p:origin x="10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04672"/>
            <a:ext cx="9372600" cy="51206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554350" y="7232904"/>
            <a:ext cx="493776" cy="310896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8706" y="7169727"/>
            <a:ext cx="9079632" cy="3534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91440" indent="-91440">
              <a:spcBef>
                <a:spcPts val="0"/>
              </a:spcBef>
              <a:buFont typeface="+mj-lt"/>
              <a:buAutoNum type="arabicPeriod"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footnote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888827" y="429768"/>
            <a:ext cx="754063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3393401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8657" y="457200"/>
            <a:ext cx="9181084" cy="60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257508"/>
            <a:ext cx="9141460" cy="5142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5885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B2E44E-30A6-416E-A45D-B1E328629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337" y="2735903"/>
            <a:ext cx="192193" cy="1519655"/>
            <a:chOff x="56167" y="2050133"/>
            <a:chExt cx="232963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FC3F1FAE-BAA2-4238-87B4-F57CD6E0D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089CF776-26E3-443A-9B0A-EBD6CE7AE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1F6F9BAB-A8A1-4A62-86FC-5B3157A6E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7A2B6B81-FF9A-43F6-A1AE-917DAA4B0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49817315-151B-4CB1-A230-5A36AF7FB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CC335AB-9541-4183-93A8-9687D50AB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ED940D30-BF06-4C7A-8790-F0D998247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A52173BB-5BB4-4AB9-AC66-79CF7406D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CD8A6114-D58C-4BB6-9AFE-064C927F3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B4E88F94-25A1-4836-8BB3-4271B636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25A83C54-E0E4-4E8A-9EE6-C17D26417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0675818B-7A46-4DED-BBFC-4697A4C04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AF3B1214-DA5A-4076-BE6B-3D9D3ECC6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9E008EA5-BFDE-4E41-A137-7528BC706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46544C80-52A4-45E4-BFA9-EF2DF3498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905E3B05-2EB1-44FB-ADE8-F4CD5217A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02542866-00BE-41E8-955D-E3B4E6E03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ADC9572A-D4F6-4C5A-B2C8-C00E855CB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BBF83543-D986-4CD0-A24E-9802847B8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15E8B8C4-D90E-4DC6-BA2D-D21C33318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79734"/>
            <a:ext cx="4365461" cy="1689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E10A90-061B-422A-89F9-A029B79C3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995419"/>
            <a:ext cx="3447589" cy="3447589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68235"/>
            <a:ext cx="4828032" cy="4041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73539B-28C1-42B3-8C2D-2BF74020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475477"/>
            <a:ext cx="9372600" cy="512064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0949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DB7C-A6BA-59DA-2393-622B7BC3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58" y="457200"/>
            <a:ext cx="9181084" cy="701730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Wealth Management Fees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b="1" i="0" cap="all" dirty="0">
                <a:solidFill>
                  <a:schemeClr val="tx2"/>
                </a:solidFill>
                <a:effectLst/>
                <a:latin typeface="ss-pro"/>
              </a:rPr>
              <a:t>$1600-$3,200* Upfront FOR PLANNING &amp; SETUP</a:t>
            </a:r>
            <a:br>
              <a:rPr lang="en-US" b="1" i="0" cap="all" dirty="0">
                <a:solidFill>
                  <a:schemeClr val="tx2"/>
                </a:solidFill>
                <a:effectLst/>
                <a:latin typeface="ss-pro"/>
              </a:rPr>
            </a:br>
            <a:br>
              <a:rPr lang="en-US" b="1" i="0" cap="all" dirty="0">
                <a:solidFill>
                  <a:schemeClr val="tx2"/>
                </a:solidFill>
                <a:effectLst/>
                <a:latin typeface="ss-pro"/>
              </a:rPr>
            </a:br>
            <a:r>
              <a:rPr lang="en-US" b="1" i="0" cap="all" dirty="0">
                <a:solidFill>
                  <a:schemeClr val="tx2"/>
                </a:solidFill>
                <a:effectLst/>
                <a:latin typeface="ss-pro"/>
              </a:rPr>
              <a:t>Annual Advisory Fee THEREAFTER (See Next Slide)</a:t>
            </a:r>
            <a:br>
              <a:rPr lang="en-US" b="1" i="0" cap="all" dirty="0">
                <a:solidFill>
                  <a:srgbClr val="3B4859"/>
                </a:solidFill>
                <a:effectLst/>
                <a:latin typeface="ss-pro"/>
              </a:rPr>
            </a:br>
            <a:br>
              <a:rPr lang="en-US" cap="all" dirty="0">
                <a:solidFill>
                  <a:srgbClr val="3B4859"/>
                </a:solidFill>
                <a:latin typeface="ss-pro"/>
              </a:rPr>
            </a:br>
            <a:r>
              <a:rPr lang="en-US" sz="1600" b="0" i="0" dirty="0">
                <a:solidFill>
                  <a:srgbClr val="253346"/>
                </a:solidFill>
                <a:effectLst/>
                <a:latin typeface="freight-big-pro"/>
              </a:rPr>
              <a:t>Example: couple Tim &amp; Jane become clients on 7/1 and move their accounts under One Brick’s management.</a:t>
            </a:r>
            <a:r>
              <a:rPr lang="en-US" sz="1600" b="0" dirty="0">
                <a:solidFill>
                  <a:srgbClr val="253346"/>
                </a:solidFill>
                <a:latin typeface="freight-big-pro"/>
              </a:rPr>
              <a:t> They have $900,000 in portfolio assets. </a:t>
            </a:r>
            <a:r>
              <a:rPr lang="en-US" sz="1600" b="0" i="0" dirty="0">
                <a:solidFill>
                  <a:srgbClr val="253346"/>
                </a:solidFill>
                <a:effectLst/>
                <a:latin typeface="freight-big-pro"/>
              </a:rPr>
              <a:t> Regardless of the amount of their investments, $1,600-$3,200 will be paid </a:t>
            </a:r>
            <a:r>
              <a:rPr lang="en-US" sz="1600" b="0" dirty="0">
                <a:solidFill>
                  <a:srgbClr val="253346"/>
                </a:solidFill>
                <a:latin typeface="freight-big-pro"/>
              </a:rPr>
              <a:t>for the initial plan (two initial payments). </a:t>
            </a:r>
            <a:r>
              <a:rPr lang="en-US" sz="1600" b="0" i="0" dirty="0">
                <a:solidFill>
                  <a:srgbClr val="253346"/>
                </a:solidFill>
                <a:effectLst/>
                <a:latin typeface="freight-big-pro"/>
              </a:rPr>
              <a:t>Every quarter thereafter (on 10/1, on 1/1, on 4/1, on 7/1, and so on), $1,500 total will be deducted from their accounts.</a:t>
            </a:r>
            <a:br>
              <a:rPr lang="en-US" sz="1600" b="0" i="0" dirty="0">
                <a:solidFill>
                  <a:srgbClr val="253346"/>
                </a:solidFill>
                <a:effectLst/>
                <a:latin typeface="freight-big-pro"/>
              </a:rPr>
            </a:br>
            <a:br>
              <a:rPr lang="en-US" sz="1600" b="0" i="0" dirty="0">
                <a:solidFill>
                  <a:srgbClr val="253346"/>
                </a:solidFill>
                <a:effectLst/>
                <a:latin typeface="freight-big-pro"/>
              </a:rPr>
            </a:br>
            <a:r>
              <a:rPr lang="en-US" sz="1600" b="1" i="1" dirty="0">
                <a:solidFill>
                  <a:srgbClr val="253346"/>
                </a:solidFill>
                <a:effectLst/>
                <a:latin typeface="freight-big-pro"/>
              </a:rPr>
              <a:t>*Most cases fall in the lower end of the range but some plans are more complicated than others.</a:t>
            </a:r>
            <a:r>
              <a:rPr lang="en-US" sz="1600" i="1" dirty="0">
                <a:solidFill>
                  <a:srgbClr val="253346"/>
                </a:solidFill>
                <a:latin typeface="freight-big-pro"/>
              </a:rPr>
              <a:t> </a:t>
            </a:r>
            <a:br>
              <a:rPr lang="en-US" b="0" i="0" dirty="0">
                <a:solidFill>
                  <a:srgbClr val="253346"/>
                </a:solidFill>
                <a:effectLst/>
                <a:latin typeface="freight-big-pro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7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7772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684" y="-1142198"/>
            <a:ext cx="7772400" cy="10057767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906" y="0"/>
            <a:ext cx="7483447" cy="7771914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256251" y="-30780"/>
            <a:ext cx="5547173" cy="1005967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3CA173-53A4-4BC7-AD9D-09C055B8E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36336"/>
              </p:ext>
            </p:extLst>
          </p:nvPr>
        </p:nvGraphicFramePr>
        <p:xfrm>
          <a:off x="377190" y="546135"/>
          <a:ext cx="9304021" cy="6680133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5293900">
                  <a:extLst>
                    <a:ext uri="{9D8B030D-6E8A-4147-A177-3AD203B41FA5}">
                      <a16:colId xmlns:a16="http://schemas.microsoft.com/office/drawing/2014/main" val="2267488177"/>
                    </a:ext>
                  </a:extLst>
                </a:gridCol>
                <a:gridCol w="4010121">
                  <a:extLst>
                    <a:ext uri="{9D8B030D-6E8A-4147-A177-3AD203B41FA5}">
                      <a16:colId xmlns:a16="http://schemas.microsoft.com/office/drawing/2014/main" val="3112382265"/>
                    </a:ext>
                  </a:extLst>
                </a:gridCol>
              </a:tblGrid>
              <a:tr h="1255206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300" b="0" cap="none" spc="0" dirty="0">
                          <a:solidFill>
                            <a:schemeClr val="bg1"/>
                          </a:solidFill>
                          <a:effectLst/>
                        </a:rPr>
                        <a:t>Assets Under Management</a:t>
                      </a:r>
                      <a:endParaRPr lang="en-US" sz="33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 anchor="ctr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300" b="0" cap="none" spc="0">
                          <a:solidFill>
                            <a:schemeClr val="bg1"/>
                          </a:solidFill>
                          <a:effectLst/>
                        </a:rPr>
                        <a:t>Annual Advisory Fee</a:t>
                      </a:r>
                      <a:endParaRPr lang="en-US" sz="33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 anchor="ctr"/>
                </a:tc>
                <a:extLst>
                  <a:ext uri="{0D108BD9-81ED-4DB2-BD59-A6C34878D82A}">
                    <a16:rowId xmlns:a16="http://schemas.microsoft.com/office/drawing/2014/main" val="3192278263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$0 to $300,000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$3,000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1770992263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$300,001 to $500,000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$4,000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980867773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$500,001 to $1,000,000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$6,000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693661200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$1,000,001 to $1,500,000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$8,000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590537336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$1,500,001 to $2,000,000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$10,000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3056027158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$2,000,001 to $2,500,000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$12,000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2975058988"/>
                  </a:ext>
                </a:extLst>
              </a:tr>
              <a:tr h="629210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$2,500,001 to $3,000,000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$14,000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701052523"/>
                  </a:ext>
                </a:extLst>
              </a:tr>
              <a:tr h="1020457"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b="1" cap="none" spc="0" dirty="0">
                          <a:solidFill>
                            <a:schemeClr val="bg1"/>
                          </a:solidFill>
                          <a:effectLst/>
                        </a:rPr>
                        <a:t>per additional $1,000,000 (or customized quote)</a:t>
                      </a:r>
                      <a:endParaRPr lang="en-US" sz="26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tc>
                  <a:txBody>
                    <a:bodyPr/>
                    <a:lstStyle/>
                    <a:p>
                      <a:pPr marL="228600" marR="1079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600" cap="none" spc="0" dirty="0">
                          <a:solidFill>
                            <a:schemeClr val="bg1"/>
                          </a:solidFill>
                          <a:effectLst/>
                        </a:rPr>
                        <a:t>+$3,000</a:t>
                      </a:r>
                      <a:endParaRPr lang="en-US" sz="26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545" marR="152545" marT="191013" marB="0"/>
                </a:tc>
                <a:extLst>
                  <a:ext uri="{0D108BD9-81ED-4DB2-BD59-A6C34878D82A}">
                    <a16:rowId xmlns:a16="http://schemas.microsoft.com/office/drawing/2014/main" val="380865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04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238F-99DB-4754-A334-9360905C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9181084" cy="55399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Investment Management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FEF4C-25F2-430B-8303-9B15DD8C3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57508"/>
            <a:ext cx="9141460" cy="2595582"/>
          </a:xfrm>
        </p:spPr>
        <p:txBody>
          <a:bodyPr/>
          <a:lstStyle/>
          <a:p>
            <a:pPr marL="228600" marR="107950"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Investment Management Services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our minimum fee for Wealth Management is $3,000. Advisor reserve the right to waive that minimum, at our discretion, for clients who do not have enough assets under management to support that minimum fee.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Clients with less than $300,000 in assets under management or whose situation does not otherwise warrant our $3,000 minimum fee, Advisor does provide investment management services that include 1-2 meetings and/or calls per year until they exceed $300,000 in assets under management or otherwise “opt in” to our Ongoing Planning &amp; Investment Management services following an increase in complexity or planning needs.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annual management services fee per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account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determined by the below schedule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273AE72-F863-4332-9C47-FBC0883FE4C9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4012361"/>
          <a:ext cx="670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534406163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4037709206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1331632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Assets Under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Annual Advisory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Agreed Upon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31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$0-$100,000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1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$100,001-$200,000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876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$200,001-$300,000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5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$300,000 &amp;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$3,000*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9520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C450858-55F3-4AD3-94C9-50D4E29CEFEE}"/>
              </a:ext>
            </a:extLst>
          </p:cNvPr>
          <p:cNvSpPr txBox="1"/>
          <p:nvPr/>
        </p:nvSpPr>
        <p:spPr>
          <a:xfrm>
            <a:off x="1712843" y="6295072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73660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*Once assets under management exceed $300,000 the client will typically transition to Ongoing Planning &amp; Investment Management.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marR="10795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7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CAAC-1944-445B-96F8-5AF96E54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38" y="3630168"/>
            <a:ext cx="9372600" cy="86563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Wealth Management Services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(Flagship Offering)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06920E-B17D-4F2B-B2B9-388703346E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AB661-D753-4E40-9543-F7AE63D7FA8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7" y="0"/>
            <a:ext cx="10055885" cy="777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2" descr="Image result for 2 legged stool">
            <a:extLst>
              <a:ext uri="{FF2B5EF4-FFF2-40B4-BE49-F238E27FC236}">
                <a16:creationId xmlns:a16="http://schemas.microsoft.com/office/drawing/2014/main" id="{092AB47B-3683-46D9-B9BF-96BDFDF53F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8" r="3887"/>
          <a:stretch/>
        </p:blipFill>
        <p:spPr bwMode="auto">
          <a:xfrm>
            <a:off x="20" y="1452"/>
            <a:ext cx="10058380" cy="777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5BAFC2-2780-4695-9072-8AF46B92D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03745" y="7203863"/>
            <a:ext cx="2263140" cy="4138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4C5AB661-D753-4E40-9543-F7AE63D7FA86}" type="slidenum">
              <a:rPr lang="en-US" sz="1200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4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10328" y="-287492"/>
            <a:ext cx="1507800" cy="156058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35603" y="478432"/>
            <a:ext cx="532429" cy="73141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285872" y="742492"/>
            <a:ext cx="567165" cy="77913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719230" y="0"/>
            <a:ext cx="2339170" cy="1678281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0483" y="6930901"/>
            <a:ext cx="1232974" cy="841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E81CD6-4C2C-4C7D-A736-5E62DD9E6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3" t="18829" r="37846" b="27831"/>
          <a:stretch/>
        </p:blipFill>
        <p:spPr bwMode="auto">
          <a:xfrm>
            <a:off x="2049038" y="1290978"/>
            <a:ext cx="5723793" cy="631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73366" y="7313562"/>
            <a:ext cx="672294" cy="458838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1027EE-F7FF-4B71-8207-1D8435CF9081}"/>
              </a:ext>
            </a:extLst>
          </p:cNvPr>
          <p:cNvSpPr txBox="1"/>
          <p:nvPr/>
        </p:nvSpPr>
        <p:spPr>
          <a:xfrm>
            <a:off x="2402709" y="1678282"/>
            <a:ext cx="5156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Wealth Management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B62715-2D4D-4BD1-B795-96EC670F95A8}"/>
              </a:ext>
            </a:extLst>
          </p:cNvPr>
          <p:cNvSpPr txBox="1"/>
          <p:nvPr/>
        </p:nvSpPr>
        <p:spPr>
          <a:xfrm rot="17362810">
            <a:off x="1320421" y="4203540"/>
            <a:ext cx="358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Investments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0C931D-0675-48B0-AD5C-F6B3F62046DB}"/>
              </a:ext>
            </a:extLst>
          </p:cNvPr>
          <p:cNvSpPr txBox="1"/>
          <p:nvPr/>
        </p:nvSpPr>
        <p:spPr>
          <a:xfrm rot="4420035">
            <a:off x="4987724" y="4392946"/>
            <a:ext cx="3571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Tax/Tax</a:t>
            </a:r>
            <a:r>
              <a:rPr lang="en-US" sz="3200" dirty="0">
                <a:solidFill>
                  <a:schemeClr val="accent6"/>
                </a:solidFill>
                <a:latin typeface="Britannic Bold" panose="020B0903060703020204" pitchFamily="34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Planning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D8D7E2-D9EE-46FD-8BF7-FC278E3F5978}"/>
              </a:ext>
            </a:extLst>
          </p:cNvPr>
          <p:cNvSpPr txBox="1"/>
          <p:nvPr/>
        </p:nvSpPr>
        <p:spPr>
          <a:xfrm rot="16200000">
            <a:off x="3126192" y="4559132"/>
            <a:ext cx="3571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Financial</a:t>
            </a:r>
            <a:r>
              <a:rPr lang="en-US" sz="3200" dirty="0">
                <a:solidFill>
                  <a:schemeClr val="accent6"/>
                </a:solidFill>
                <a:latin typeface="Britannic Bold" panose="020B0903060703020204" pitchFamily="34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Britannic Bold" panose="020B0903060703020204" pitchFamily="34" charset="0"/>
              </a:rPr>
              <a:t>Planning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150F27-D1E5-4C16-8994-06F78B106BB1}"/>
              </a:ext>
            </a:extLst>
          </p:cNvPr>
          <p:cNvSpPr txBox="1"/>
          <p:nvPr/>
        </p:nvSpPr>
        <p:spPr>
          <a:xfrm>
            <a:off x="3640221" y="326167"/>
            <a:ext cx="3066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Core Three</a:t>
            </a:r>
          </a:p>
        </p:txBody>
      </p:sp>
    </p:spTree>
    <p:extLst>
      <p:ext uri="{BB962C8B-B14F-4D97-AF65-F5344CB8AC3E}">
        <p14:creationId xmlns:p14="http://schemas.microsoft.com/office/powerpoint/2010/main" val="22987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150F27-D1E5-4C16-8994-06F78B106BB1}"/>
              </a:ext>
            </a:extLst>
          </p:cNvPr>
          <p:cNvSpPr txBox="1"/>
          <p:nvPr/>
        </p:nvSpPr>
        <p:spPr>
          <a:xfrm>
            <a:off x="2286000" y="350565"/>
            <a:ext cx="5943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Core Three Deliverables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001D5C-BF67-46D0-BEAC-BE7D262E8611}"/>
              </a:ext>
            </a:extLst>
          </p:cNvPr>
          <p:cNvSpPr txBox="1"/>
          <p:nvPr/>
        </p:nvSpPr>
        <p:spPr>
          <a:xfrm>
            <a:off x="119876" y="1120007"/>
            <a:ext cx="9328924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265" marR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Clients Core</a:t>
            </a: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Comprehensive Financial Plan &amp; Onboarding</a:t>
            </a:r>
          </a:p>
          <a:p>
            <a:pPr marL="1015365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Schedule your Onboarding Zoom with Admin (Video or Zoom)</a:t>
            </a:r>
          </a:p>
          <a:p>
            <a:pPr marL="1015365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Complete your document checklist</a:t>
            </a:r>
          </a:p>
          <a:p>
            <a:pPr marL="1015365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Schedule your Financial Plan Presentation on Zoom</a:t>
            </a:r>
          </a:p>
          <a:p>
            <a:pPr marL="1129665" lvl="2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29665" lvl="2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Investment Plan </a:t>
            </a:r>
          </a:p>
          <a:p>
            <a:pPr marL="1015365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Complete Risk Assessment and Investment Survey</a:t>
            </a:r>
          </a:p>
          <a:p>
            <a:pPr marL="1015365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Schedule your Investment Implementation Zoom</a:t>
            </a:r>
          </a:p>
          <a:p>
            <a:pPr marL="215265" marR="0">
              <a:spcBef>
                <a:spcPts val="0"/>
              </a:spcBef>
              <a:spcAft>
                <a:spcPts val="0"/>
              </a:spcAft>
            </a:pPr>
            <a:endParaRPr lang="en-US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265" marR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Ongoing Core</a:t>
            </a: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Financial Plan Summary</a:t>
            </a: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Tax Report/Summary</a:t>
            </a: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Portfolio Investment Summary</a:t>
            </a: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265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58165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5265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b="0" i="0" dirty="0">
              <a:solidFill>
                <a:srgbClr val="555555"/>
              </a:solidFill>
              <a:effectLst/>
              <a:latin typeface="Roboto" panose="02000000000000000000" pitchFamily="2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72465" lv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1603059-59A3-4166-AE7D-CDF01F67C43B}"/>
              </a:ext>
            </a:extLst>
          </p:cNvPr>
          <p:cNvSpPr/>
          <p:nvPr/>
        </p:nvSpPr>
        <p:spPr>
          <a:xfrm>
            <a:off x="1463335" y="6400800"/>
            <a:ext cx="9144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F8126F-9FEA-4F9A-93A2-74D9CCDB5107}"/>
              </a:ext>
            </a:extLst>
          </p:cNvPr>
          <p:cNvSpPr/>
          <p:nvPr/>
        </p:nvSpPr>
        <p:spPr>
          <a:xfrm>
            <a:off x="3428624" y="6383215"/>
            <a:ext cx="9144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ED27438-7F7B-4C55-A73A-1A336B089ED0}"/>
              </a:ext>
            </a:extLst>
          </p:cNvPr>
          <p:cNvSpPr/>
          <p:nvPr/>
        </p:nvSpPr>
        <p:spPr>
          <a:xfrm>
            <a:off x="5483516" y="6400800"/>
            <a:ext cx="9144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16ADB1F-FB08-4056-828B-748BE6E2584F}"/>
              </a:ext>
            </a:extLst>
          </p:cNvPr>
          <p:cNvSpPr/>
          <p:nvPr/>
        </p:nvSpPr>
        <p:spPr>
          <a:xfrm>
            <a:off x="7514950" y="6399480"/>
            <a:ext cx="9144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2D093D4-2F5E-48ED-A2B1-53C12DB881A5}"/>
              </a:ext>
            </a:extLst>
          </p:cNvPr>
          <p:cNvSpPr/>
          <p:nvPr/>
        </p:nvSpPr>
        <p:spPr>
          <a:xfrm>
            <a:off x="2605498" y="6705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96BD8D3-D032-40BA-8D85-D5E6F638CD6A}"/>
              </a:ext>
            </a:extLst>
          </p:cNvPr>
          <p:cNvSpPr/>
          <p:nvPr/>
        </p:nvSpPr>
        <p:spPr>
          <a:xfrm>
            <a:off x="4549017" y="6705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DF89F19C-021C-443B-913D-CA0BE065A0D3}"/>
              </a:ext>
            </a:extLst>
          </p:cNvPr>
          <p:cNvSpPr/>
          <p:nvPr/>
        </p:nvSpPr>
        <p:spPr>
          <a:xfrm>
            <a:off x="6606834" y="6706373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BE665-2D58-4E1E-AC04-2C4AF9CE8EF4}"/>
              </a:ext>
            </a:extLst>
          </p:cNvPr>
          <p:cNvSpPr/>
          <p:nvPr/>
        </p:nvSpPr>
        <p:spPr>
          <a:xfrm>
            <a:off x="1463702" y="5926015"/>
            <a:ext cx="91403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366FA3E-03C6-4186-8961-F31313677A37}"/>
              </a:ext>
            </a:extLst>
          </p:cNvPr>
          <p:cNvSpPr/>
          <p:nvPr/>
        </p:nvSpPr>
        <p:spPr>
          <a:xfrm>
            <a:off x="3472676" y="5926015"/>
            <a:ext cx="82593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Analyze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465897-D439-4D50-BB09-73580FEBC06A}"/>
              </a:ext>
            </a:extLst>
          </p:cNvPr>
          <p:cNvSpPr/>
          <p:nvPr/>
        </p:nvSpPr>
        <p:spPr>
          <a:xfrm>
            <a:off x="5562430" y="5926015"/>
            <a:ext cx="7569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Decide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C79560-0A65-431A-B7D2-199C85B232F1}"/>
              </a:ext>
            </a:extLst>
          </p:cNvPr>
          <p:cNvSpPr/>
          <p:nvPr/>
        </p:nvSpPr>
        <p:spPr>
          <a:xfrm>
            <a:off x="7738385" y="5926015"/>
            <a:ext cx="45878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18F49A-C892-A05D-E8CD-5481C5E063A5}"/>
              </a:ext>
            </a:extLst>
          </p:cNvPr>
          <p:cNvSpPr txBox="1"/>
          <p:nvPr/>
        </p:nvSpPr>
        <p:spPr>
          <a:xfrm>
            <a:off x="422041" y="2636801"/>
            <a:ext cx="9214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Your financial plan will not be completed until we receive all requested financial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912" y="457200"/>
            <a:ext cx="9180830" cy="538609"/>
          </a:xfrm>
          <a:prstGeom prst="rect">
            <a:avLst/>
          </a:prstGeom>
          <a:solidFill>
            <a:srgbClr val="44536A"/>
          </a:solidFill>
        </p:spPr>
        <p:txBody>
          <a:bodyPr vert="horz" wrap="square" lIns="0" tIns="0" rIns="0" bIns="0" rtlCol="0">
            <a:spAutoFit/>
          </a:bodyPr>
          <a:lstStyle/>
          <a:p>
            <a:pPr marL="656590" algn="ctr">
              <a:lnSpc>
                <a:spcPts val="4150"/>
              </a:lnSpc>
            </a:pPr>
            <a:r>
              <a:rPr spc="-5" dirty="0"/>
              <a:t>Financial</a:t>
            </a:r>
            <a:r>
              <a:rPr spc="-10" dirty="0"/>
              <a:t> </a:t>
            </a:r>
            <a:r>
              <a:rPr spc="-5" dirty="0"/>
              <a:t>Planning</a:t>
            </a:r>
            <a:r>
              <a:rPr lang="en-US" spc="-5" dirty="0"/>
              <a:t> “Beyond The Core”</a:t>
            </a:r>
            <a:r>
              <a:rPr lang="en-US" spc="-5" dirty="0">
                <a:solidFill>
                  <a:schemeClr val="accent6"/>
                </a:solidFill>
              </a:rPr>
              <a:t>*</a:t>
            </a:r>
            <a:endParaRPr spc="-10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2B83B-62D9-4CA9-8091-1DD1DA64FA54}"/>
              </a:ext>
            </a:extLst>
          </p:cNvPr>
          <p:cNvSpPr txBox="1"/>
          <p:nvPr/>
        </p:nvSpPr>
        <p:spPr>
          <a:xfrm>
            <a:off x="381872" y="7211823"/>
            <a:ext cx="91808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 *Note- This is not a complete list but is meant to provide an idea of other topics that could be discussed in addition to core deliverables</a:t>
            </a:r>
          </a:p>
          <a:p>
            <a:r>
              <a:rPr lang="en-US" sz="1100" dirty="0">
                <a:solidFill>
                  <a:schemeClr val="accent6"/>
                </a:solidFill>
              </a:rPr>
              <a:t>** Guidance provided in concert with your Estate Attorney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B080EF2-E7A4-458A-A358-6AA0EE7A8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74024"/>
              </p:ext>
            </p:extLst>
          </p:nvPr>
        </p:nvGraphicFramePr>
        <p:xfrm>
          <a:off x="1143000" y="1085343"/>
          <a:ext cx="7848599" cy="625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906">
                  <a:extLst>
                    <a:ext uri="{9D8B030D-6E8A-4147-A177-3AD203B41FA5}">
                      <a16:colId xmlns:a16="http://schemas.microsoft.com/office/drawing/2014/main" val="4114283598"/>
                    </a:ext>
                  </a:extLst>
                </a:gridCol>
                <a:gridCol w="2003898">
                  <a:extLst>
                    <a:ext uri="{9D8B030D-6E8A-4147-A177-3AD203B41FA5}">
                      <a16:colId xmlns:a16="http://schemas.microsoft.com/office/drawing/2014/main" val="3017695841"/>
                    </a:ext>
                  </a:extLst>
                </a:gridCol>
                <a:gridCol w="2235928">
                  <a:extLst>
                    <a:ext uri="{9D8B030D-6E8A-4147-A177-3AD203B41FA5}">
                      <a16:colId xmlns:a16="http://schemas.microsoft.com/office/drawing/2014/main" val="1759155228"/>
                    </a:ext>
                  </a:extLst>
                </a:gridCol>
                <a:gridCol w="1771867">
                  <a:extLst>
                    <a:ext uri="{9D8B030D-6E8A-4147-A177-3AD203B41FA5}">
                      <a16:colId xmlns:a16="http://schemas.microsoft.com/office/drawing/2014/main" val="3779992576"/>
                    </a:ext>
                  </a:extLst>
                </a:gridCol>
              </a:tblGrid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Financial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Protection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Retirement </a:t>
                      </a:r>
                    </a:p>
                    <a:p>
                      <a:pPr algn="ctr"/>
                      <a:r>
                        <a:rPr lang="en-US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Estate Planning**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62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Cash Reserve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Disability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Minimum Distributions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Estate Balancing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49091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Cash Reserve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Long-Term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Pre- 59 ½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Capital 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91726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Debt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Umbrella Liability/P&amp;C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401ks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Asset Ownership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4322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Cash Flow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Life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Trusts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40416"/>
                  </a:ext>
                </a:extLst>
              </a:tr>
              <a:tr h="3366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Medical/Health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Medicare/Medigap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79472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Discretionary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Policy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Social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Trust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18117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Expected Large Inflow/Outflow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Beneficiary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Roth Conversions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1334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Lines of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Special Needs</a:t>
                      </a:r>
                    </a:p>
                    <a:p>
                      <a:pPr algn="ctr"/>
                      <a:r>
                        <a:rPr lang="en-US" sz="1600" dirty="0"/>
                        <a:t>Situations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Income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Succession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3222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Implications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Additional Coverages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Health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Minor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910570"/>
                  </a:ext>
                </a:extLst>
              </a:tr>
              <a:tr h="589128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Transitions/Timing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Estate Liquidity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474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912" y="457200"/>
            <a:ext cx="9180830" cy="538609"/>
          </a:xfrm>
          <a:prstGeom prst="rect">
            <a:avLst/>
          </a:prstGeom>
          <a:solidFill>
            <a:srgbClr val="44536A"/>
          </a:solidFill>
        </p:spPr>
        <p:txBody>
          <a:bodyPr vert="horz" wrap="square" lIns="0" tIns="0" rIns="0" bIns="0" rtlCol="0">
            <a:spAutoFit/>
          </a:bodyPr>
          <a:lstStyle/>
          <a:p>
            <a:pPr marL="656590" algn="ctr">
              <a:lnSpc>
                <a:spcPts val="4150"/>
              </a:lnSpc>
            </a:pPr>
            <a:r>
              <a:rPr lang="en-US" spc="-5" dirty="0"/>
              <a:t>Tax/Tax Planning “Beyond The Core”</a:t>
            </a:r>
            <a:r>
              <a:rPr lang="en-US" spc="-5" dirty="0">
                <a:solidFill>
                  <a:schemeClr val="accent6"/>
                </a:solidFill>
              </a:rPr>
              <a:t>*</a:t>
            </a:r>
            <a:endParaRPr spc="-10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2B83B-62D9-4CA9-8091-1DD1DA64FA54}"/>
              </a:ext>
            </a:extLst>
          </p:cNvPr>
          <p:cNvSpPr txBox="1"/>
          <p:nvPr/>
        </p:nvSpPr>
        <p:spPr>
          <a:xfrm>
            <a:off x="671438" y="6763339"/>
            <a:ext cx="91808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 *Note- This is not a complete list but is meant to provide an idea of other topics that could be discussed in addition to core deliverables</a:t>
            </a:r>
          </a:p>
          <a:p>
            <a:r>
              <a:rPr lang="en-US" sz="1100" dirty="0">
                <a:solidFill>
                  <a:schemeClr val="accent6"/>
                </a:solidFill>
              </a:rPr>
              <a:t>** Guidance provided in concert with your tax professional, OPBC may provide access to these resources on a case by case basis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B080EF2-E7A4-458A-A358-6AA0EE7A8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75175"/>
              </p:ext>
            </p:extLst>
          </p:nvPr>
        </p:nvGraphicFramePr>
        <p:xfrm>
          <a:off x="4343400" y="1144384"/>
          <a:ext cx="1836906" cy="553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906">
                  <a:extLst>
                    <a:ext uri="{9D8B030D-6E8A-4147-A177-3AD203B41FA5}">
                      <a16:colId xmlns:a16="http://schemas.microsoft.com/office/drawing/2014/main" val="4114283598"/>
                    </a:ext>
                  </a:extLst>
                </a:gridCol>
              </a:tblGrid>
              <a:tr h="5174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 Planning**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62698"/>
                  </a:ext>
                </a:extLst>
              </a:tr>
              <a:tr h="32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Preparation**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49091"/>
                  </a:ext>
                </a:extLst>
              </a:tr>
              <a:tr h="325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91726"/>
                  </a:ext>
                </a:extLst>
              </a:tr>
              <a:tr h="32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Deferral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4322"/>
                  </a:ext>
                </a:extLst>
              </a:tr>
              <a:tr h="32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Avoidance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40416"/>
                  </a:ext>
                </a:extLst>
              </a:tr>
              <a:tr h="32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Future Taxes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79472"/>
                  </a:ext>
                </a:extLst>
              </a:tr>
              <a:tr h="32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Withholding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18117"/>
                  </a:ext>
                </a:extLst>
              </a:tr>
              <a:tr h="3346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Diversification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1334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Qualified Investments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3222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Non-Qualified Investments (CBP)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910570"/>
                  </a:ext>
                </a:extLst>
              </a:tr>
              <a:tr h="5553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Effects of Liquidation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47442"/>
                  </a:ext>
                </a:extLst>
              </a:tr>
              <a:tr h="3498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Filing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32050"/>
                  </a:ext>
                </a:extLst>
              </a:tr>
              <a:tr h="5174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Business Ownership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35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47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912" y="457200"/>
            <a:ext cx="9180830" cy="538609"/>
          </a:xfrm>
          <a:prstGeom prst="rect">
            <a:avLst/>
          </a:prstGeom>
          <a:solidFill>
            <a:srgbClr val="44536A"/>
          </a:solidFill>
        </p:spPr>
        <p:txBody>
          <a:bodyPr vert="horz" wrap="square" lIns="0" tIns="0" rIns="0" bIns="0" rtlCol="0">
            <a:spAutoFit/>
          </a:bodyPr>
          <a:lstStyle/>
          <a:p>
            <a:pPr marL="656590" algn="ctr">
              <a:lnSpc>
                <a:spcPts val="4150"/>
              </a:lnSpc>
            </a:pPr>
            <a:r>
              <a:rPr lang="en-US" spc="-5" dirty="0"/>
              <a:t>Investments “Beyond The Core”</a:t>
            </a:r>
            <a:r>
              <a:rPr lang="en-US" spc="-5" dirty="0">
                <a:solidFill>
                  <a:schemeClr val="accent6"/>
                </a:solidFill>
              </a:rPr>
              <a:t>*</a:t>
            </a:r>
            <a:endParaRPr spc="-10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2B83B-62D9-4CA9-8091-1DD1DA64FA54}"/>
              </a:ext>
            </a:extLst>
          </p:cNvPr>
          <p:cNvSpPr txBox="1"/>
          <p:nvPr/>
        </p:nvSpPr>
        <p:spPr>
          <a:xfrm>
            <a:off x="877570" y="7015118"/>
            <a:ext cx="91808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 *Note- This is not a complete list but is meant to provide an idea of other topics that could be discussed in addition to core deliverables, all services are offered on a case-by-case basis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B080EF2-E7A4-458A-A358-6AA0EE7A8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96254"/>
              </p:ext>
            </p:extLst>
          </p:nvPr>
        </p:nvGraphicFramePr>
        <p:xfrm>
          <a:off x="2571115" y="1066800"/>
          <a:ext cx="5410200" cy="603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120">
                  <a:extLst>
                    <a:ext uri="{9D8B030D-6E8A-4147-A177-3AD203B41FA5}">
                      <a16:colId xmlns:a16="http://schemas.microsoft.com/office/drawing/2014/main" val="4114283598"/>
                    </a:ext>
                  </a:extLst>
                </a:gridCol>
                <a:gridCol w="2164080">
                  <a:extLst>
                    <a:ext uri="{9D8B030D-6E8A-4147-A177-3AD203B41FA5}">
                      <a16:colId xmlns:a16="http://schemas.microsoft.com/office/drawing/2014/main" val="505721153"/>
                    </a:ext>
                  </a:extLst>
                </a:gridCol>
              </a:tblGrid>
              <a:tr h="5855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Investment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Investment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62698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Portfolios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49091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Education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Tax Loss Harvesting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91726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Lump-Sum Accumulation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Portfolio Rebalancing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4322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Options/RSUs/Deferred Comp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Custom Model Portfolios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40416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Risk Tolerance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Tactical Equity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79472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Portfolio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18117"/>
                  </a:ext>
                </a:extLst>
              </a:tr>
              <a:tr h="3067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Time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Alternatives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1334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Diversification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Extra Meeting/As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3222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Dollar Cost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Individual Stock Portfolios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910570"/>
                  </a:ext>
                </a:extLst>
              </a:tr>
              <a:tr h="487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Market Timing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Portfolio Credit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47442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Basic Real Estate Due Diligence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32050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Investment Policy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Private Equity Due Diligence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35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46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CAAC-1944-445B-96F8-5AF96E54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38" y="3630168"/>
            <a:ext cx="9372600" cy="86563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Wealth Management Pricing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(Financial Plan Fee+ Annual Ongoing Fee)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06920E-B17D-4F2B-B2B9-388703346E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AB661-D753-4E40-9543-F7AE63D7FA8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7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851</Words>
  <Application>Microsoft Office PowerPoint</Application>
  <PresentationFormat>Custom</PresentationFormat>
  <Paragraphs>178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Britannic Bold</vt:lpstr>
      <vt:lpstr>Calibri</vt:lpstr>
      <vt:lpstr>freight-big-pro</vt:lpstr>
      <vt:lpstr>Roboto</vt:lpstr>
      <vt:lpstr>ss-pro</vt:lpstr>
      <vt:lpstr>Times New Roman</vt:lpstr>
      <vt:lpstr>Office Theme</vt:lpstr>
      <vt:lpstr>Services</vt:lpstr>
      <vt:lpstr>Wealth Management Services (Flagship Offering)</vt:lpstr>
      <vt:lpstr>PowerPoint Presentation</vt:lpstr>
      <vt:lpstr>PowerPoint Presentation</vt:lpstr>
      <vt:lpstr>PowerPoint Presentation</vt:lpstr>
      <vt:lpstr>Financial Planning “Beyond The Core”*</vt:lpstr>
      <vt:lpstr>Tax/Tax Planning “Beyond The Core”*</vt:lpstr>
      <vt:lpstr>Investments “Beyond The Core”*</vt:lpstr>
      <vt:lpstr>Wealth Management Pricing (Financial Plan Fee+ Annual Ongoing Fee)</vt:lpstr>
      <vt:lpstr>Wealth Management Fees   $1600-$3,200* Upfront FOR PLANNING &amp; SETUP  Annual Advisory Fee THEREAFTER (See Next Slide)  Example: couple Tim &amp; Jane become clients on 7/1 and move their accounts under One Brick’s management. They have $900,000 in portfolio assets.  Regardless of the amount of their investments, $1,600-$3,200 will be paid for the initial plan (two initial payments). Every quarter thereafter (on 10/1, on 1/1, on 4/1, on 7/1, and so on), $1,500 total will be deducted from their accounts.  *Most cases fall in the lower end of the range but some plans are more complicated than others.  </vt:lpstr>
      <vt:lpstr>PowerPoint Presentation</vt:lpstr>
      <vt:lpstr>Investment Management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Investment Process</dc:title>
  <dc:creator>Aaron Connell</dc:creator>
  <cp:lastModifiedBy>Aaron Connell</cp:lastModifiedBy>
  <cp:revision>49</cp:revision>
  <dcterms:created xsi:type="dcterms:W3CDTF">2022-03-24T04:03:24Z</dcterms:created>
  <dcterms:modified xsi:type="dcterms:W3CDTF">2023-08-03T16:12:38Z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2022-03-23T00:00:00Z</vt:filetime>
  </property>
  <property fmtid="{D5CDD505-2E9C-101B-9397-08002B2CF9AE}" pid="3" name="Creator">
    <vt:lpwstr>Acrobat PDFMaker 21 for Word</vt:lpwstr>
  </property>
  <property fmtid="{D5CDD505-2E9C-101B-9397-08002B2CF9AE}" pid="4" name="LastSaved">
    <vt:filetime>2022-03-24T00:00:00Z</vt:filetime>
  </property>
</Properties>
</file>