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60" r:id="rId5"/>
    <p:sldId id="263" r:id="rId6"/>
    <p:sldId id="265" r:id="rId7"/>
    <p:sldId id="264" r:id="rId8"/>
    <p:sldId id="258" r:id="rId9"/>
    <p:sldId id="262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9B38B-27B2-4785-8150-62D68FB36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C1FD72-79A2-41E4-8931-DDBABFA20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D8686-6296-426B-A061-AE318A912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53A7-F646-4552-9C06-AAD72ADDE62F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651482-CFC5-4298-AB56-7C3DCDD4D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BB205-7E51-4F3B-BFA1-6DC5920E9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DAAAB-4200-4041-BBF9-B21C6535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294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3C872-70F2-4A82-B24A-BC1CD0582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C9B275-4C12-4D82-9209-D7134F0BF8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D7529-DC46-4B80-A591-AB6239206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53A7-F646-4552-9C06-AAD72ADDE62F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CAF1A-D410-4064-A138-6B1D6FEA8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4DCC0-B0D5-468E-8DC8-79A3CDE7D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DAAAB-4200-4041-BBF9-B21C6535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37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E827C7-0F2B-4789-A744-0AE85F5021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F7F01F-C642-40D8-A406-0B8DAB7E8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F45A7-DFAE-4A1B-B0C5-4B21EE9A9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53A7-F646-4552-9C06-AAD72ADDE62F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C1E4B-AC57-461C-862D-B288BA227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ADA3D-EFE5-4C6D-9486-CD476889E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DAAAB-4200-4041-BBF9-B21C6535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5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365E7-C153-44BC-A140-E0298A817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5FDE3-473B-4591-BB9C-6081FB095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30DF57-F63E-43FD-ABA7-96291081E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53A7-F646-4552-9C06-AAD72ADDE62F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20DE9-9B3D-44C1-9437-0552E7A78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7626B-E421-40F5-A094-BFE7862EF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DAAAB-4200-4041-BBF9-B21C6535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5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37F78-BC66-43F9-B527-F813BC78C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F489A8-EE01-4DE5-A569-405BC402A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8D304-25ED-4AE4-9265-E59B947DE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53A7-F646-4552-9C06-AAD72ADDE62F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2AA37-5D06-45EA-8231-1ABAA18F8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F019C-62DA-4EAD-83C3-B3FA5C84F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DAAAB-4200-4041-BBF9-B21C6535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8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EFE6D-FB1A-4828-BCB6-7AF8ECD99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3E58A-AE6B-4A84-8D97-E430755F75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64B953-FA90-44B7-8B45-D152DD283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E9DFC2-7510-4DBA-8E14-D40229993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53A7-F646-4552-9C06-AAD72ADDE62F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D1B4FE-E292-4A50-B514-E8DD407D5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A42265-874B-4F4A-B12A-728B7BCB7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DAAAB-4200-4041-BBF9-B21C6535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42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A85EC-44AA-4987-ABF0-94EC49DB1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F8D53C-0AC0-4742-9636-6021FA9AA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AF423E-3AC0-4EA0-BBEA-9B4E7A51A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7B2E17-CDFD-4B55-8179-C4F69F69F9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D152A5-F415-46FF-A200-169663E8BB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5D6490-29F7-4FBE-853B-FB2AC2B86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53A7-F646-4552-9C06-AAD72ADDE62F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FB8F34-365F-4492-80DB-95B596F88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A3F2A1-02A4-45DC-BCE0-581EF9079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DAAAB-4200-4041-BBF9-B21C6535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1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9472D-6213-43D5-91CA-CE253442A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868FF9-07DA-44ED-9305-A11E1E5A2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53A7-F646-4552-9C06-AAD72ADDE62F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CDFD88-9B16-479D-85EA-CD5BB7B7F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EAF418-EFE6-4495-8DD4-94CA861F3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DAAAB-4200-4041-BBF9-B21C6535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955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CE6E80-B823-4632-AE8E-89A10FDA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53A7-F646-4552-9C06-AAD72ADDE62F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123432-7766-4875-A073-6A4F03466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4E422C-D3D4-41E1-983D-D40632E5E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DAAAB-4200-4041-BBF9-B21C6535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46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CFEF3-63B0-4789-A3A7-BDE919D00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6314A-DE42-4CE0-BA9B-EDF45E1B2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B6FFFD-869A-4E37-8E73-DFF3566C5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EFAECC-E52C-4A9F-8F6A-7733A47A1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53A7-F646-4552-9C06-AAD72ADDE62F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56B2C-4518-4691-A4E3-9EC4B91B8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BDF73C-13AB-4719-91DF-792F626C3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DAAAB-4200-4041-BBF9-B21C6535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2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17507-BDC0-482D-ACA6-7582BEF18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E51461-2B7C-4C46-BB58-A809EE1B84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18F138-02B2-4369-9ADF-B3422FB3B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BFFDE-218B-44B8-B994-E1195A8B3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53A7-F646-4552-9C06-AAD72ADDE62F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19B336-125A-46C5-833A-814A8FC49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FF892-40F8-4268-BC8F-403DCCFCE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DAAAB-4200-4041-BBF9-B21C6535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44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99EFF3-DAE9-467E-9551-1A9DF9845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D713B3-BE93-48FE-868D-37FAFA4DA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535431-396C-4341-9416-6473B93728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153A7-F646-4552-9C06-AAD72ADDE62F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4B413-8CE9-43A8-B966-2AD9544F8D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D7186-9043-4F4E-A370-630E030C73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DAAAB-4200-4041-BBF9-B21C65356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96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7637-BD60-435B-A873-CAA43B099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90" y="2080727"/>
            <a:ext cx="3932237" cy="1600200"/>
          </a:xfrm>
        </p:spPr>
        <p:txBody>
          <a:bodyPr/>
          <a:lstStyle/>
          <a:p>
            <a:r>
              <a:rPr lang="en-US" dirty="0"/>
              <a:t>Review of Bond Funds</a:t>
            </a:r>
          </a:p>
        </p:txBody>
      </p:sp>
      <p:pic>
        <p:nvPicPr>
          <p:cNvPr id="5" name="Picture Placeholder 5" descr="Window">
            <a:extLst>
              <a:ext uri="{FF2B5EF4-FFF2-40B4-BE49-F238E27FC236}">
                <a16:creationId xmlns:a16="http://schemas.microsoft.com/office/drawing/2014/main" id="{49C64B05-263F-4CF8-A937-63B74E62137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92" b="7592"/>
          <a:stretch>
            <a:fillRect/>
          </a:stretch>
        </p:blipFill>
        <p:spPr>
          <a:xfrm>
            <a:off x="5183188" y="987425"/>
            <a:ext cx="6172200" cy="4873625"/>
          </a:xfrm>
        </p:spPr>
      </p:pic>
    </p:spTree>
    <p:extLst>
      <p:ext uri="{BB962C8B-B14F-4D97-AF65-F5344CB8AC3E}">
        <p14:creationId xmlns:p14="http://schemas.microsoft.com/office/powerpoint/2010/main" val="2312417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0D282C-75E5-4F3F-AD4B-CF418244B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3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Inflation Is The Bigger Culprit on Real Returns For Bonds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73441A2-B651-4CC9-8CB5-C4D53B4C74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896882"/>
              </p:ext>
            </p:extLst>
          </p:nvPr>
        </p:nvGraphicFramePr>
        <p:xfrm>
          <a:off x="4777316" y="1026165"/>
          <a:ext cx="6780703" cy="480335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69731">
                  <a:extLst>
                    <a:ext uri="{9D8B030D-6E8A-4147-A177-3AD203B41FA5}">
                      <a16:colId xmlns:a16="http://schemas.microsoft.com/office/drawing/2014/main" val="2172904368"/>
                    </a:ext>
                  </a:extLst>
                </a:gridCol>
                <a:gridCol w="807167">
                  <a:extLst>
                    <a:ext uri="{9D8B030D-6E8A-4147-A177-3AD203B41FA5}">
                      <a16:colId xmlns:a16="http://schemas.microsoft.com/office/drawing/2014/main" val="1004977111"/>
                    </a:ext>
                  </a:extLst>
                </a:gridCol>
                <a:gridCol w="1623318">
                  <a:extLst>
                    <a:ext uri="{9D8B030D-6E8A-4147-A177-3AD203B41FA5}">
                      <a16:colId xmlns:a16="http://schemas.microsoft.com/office/drawing/2014/main" val="2709508564"/>
                    </a:ext>
                  </a:extLst>
                </a:gridCol>
                <a:gridCol w="1158932">
                  <a:extLst>
                    <a:ext uri="{9D8B030D-6E8A-4147-A177-3AD203B41FA5}">
                      <a16:colId xmlns:a16="http://schemas.microsoft.com/office/drawing/2014/main" val="2711174946"/>
                    </a:ext>
                  </a:extLst>
                </a:gridCol>
                <a:gridCol w="918139">
                  <a:extLst>
                    <a:ext uri="{9D8B030D-6E8A-4147-A177-3AD203B41FA5}">
                      <a16:colId xmlns:a16="http://schemas.microsoft.com/office/drawing/2014/main" val="2755561556"/>
                    </a:ext>
                  </a:extLst>
                </a:gridCol>
                <a:gridCol w="896249">
                  <a:extLst>
                    <a:ext uri="{9D8B030D-6E8A-4147-A177-3AD203B41FA5}">
                      <a16:colId xmlns:a16="http://schemas.microsoft.com/office/drawing/2014/main" val="1816831153"/>
                    </a:ext>
                  </a:extLst>
                </a:gridCol>
                <a:gridCol w="807167">
                  <a:extLst>
                    <a:ext uri="{9D8B030D-6E8A-4147-A177-3AD203B41FA5}">
                      <a16:colId xmlns:a16="http://schemas.microsoft.com/office/drawing/2014/main" val="2792910749"/>
                    </a:ext>
                  </a:extLst>
                </a:gridCol>
              </a:tblGrid>
              <a:tr h="3362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Year</a:t>
                      </a:r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Inflation Rate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S&amp;P 500 (includes dividends)2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3-month T. Bill (Real)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10-year </a:t>
                      </a:r>
                      <a:r>
                        <a:rPr lang="en-US" sz="1000" u="none" strike="noStrike" err="1">
                          <a:effectLst/>
                        </a:rPr>
                        <a:t>T.Bonds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Baa Corp Bonds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Real Estate3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0629271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12.52%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17.08%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-0.96%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-13.78%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-14.07%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-4.55%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61123961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2.72%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22.60%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-2.50%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-13.47%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20.06%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-6.40%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60986776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1946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18.13%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-22.48%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-15.03%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-12.70%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-13.23%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5.05%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39546307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1979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13.29%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4.61%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-2.85%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-11.14%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-13.51%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0.40%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16571550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9.93%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-20.65%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-8.91%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-10.87%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-4.48%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-16.66%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26835385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7.00%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20.06%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-6.49%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-10.67%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-5.67%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9.19%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44416427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1999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2.68%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17.72%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1.90%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-10.65%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-1.79%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4.86%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16600589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1969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6.20%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-13.60%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0.44%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-10.56%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-7.74%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0.75%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47351582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1.50%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30.19%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-1.42%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-10.45%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-2.52%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9.08%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60130013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1994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2.67%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-1.31%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1.53%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-10.43%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-3.89%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-0.16%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74612435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1974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12.34%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-34.04%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-4.01%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-9.21%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-14.88%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-2.02%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62016623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1987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4.43%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1.32%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1.28%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-9.00%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-2.05%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3.30%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35824555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1978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9.02%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-2.30%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-1.68%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-8.99%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-5.39%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6.15%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64416251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1947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8.84%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-3.34%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-7.57%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-7.27%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-7.88%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11.42%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88166868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1942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9.03%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9.30%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-7.97%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-6.18%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-3.53%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-5.23%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65446497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1951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6.00%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16.68%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-4.23%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-5.94%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-5.84%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29271387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5.93%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23.48%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-4.46%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-5.19%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-1.60%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-2.16%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79364964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1956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2.99%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4.33%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-0.35%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-5.09%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-5.18%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-2.01%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235627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1977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6.70%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-12.82%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-1.34%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-5.07%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3.05%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7.45%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52570706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1973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8.71%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-21.17%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-1.54%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-4.64%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-4.04%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-4.86%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12011331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3.04%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20.15%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1.23%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-4.48%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-2.08%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-0.70%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55838759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1959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1.73%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10.15%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1.63%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-4.30%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-0.15%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-1.59%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586616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1958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1.76%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41.23%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0.01%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-3.79%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4.59%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-1.08%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84574514"/>
                  </a:ext>
                </a:extLst>
              </a:tr>
              <a:tr h="186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1975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6.94%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enev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28.11%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-1.09%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-3.12%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3.85%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-0.15%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06004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8484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AC25C-2526-4D03-9211-A10E75061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596" y="289249"/>
            <a:ext cx="10532507" cy="874450"/>
          </a:xfrm>
        </p:spPr>
        <p:txBody>
          <a:bodyPr>
            <a:normAutofit/>
          </a:bodyPr>
          <a:lstStyle/>
          <a:p>
            <a:r>
              <a:rPr lang="en-US" dirty="0"/>
              <a:t>Rising Rate Environment 01/2015-04/01/2019</a:t>
            </a:r>
          </a:p>
        </p:txBody>
      </p:sp>
      <p:pic>
        <p:nvPicPr>
          <p:cNvPr id="6" name="Picture Placeholder 5" descr="Federal Funds Effective Rate (FEDFUNDS) | FRED | St. Louis Fed">
            <a:extLst>
              <a:ext uri="{FF2B5EF4-FFF2-40B4-BE49-F238E27FC236}">
                <a16:creationId xmlns:a16="http://schemas.microsoft.com/office/drawing/2014/main" id="{0FC9D99C-5BCC-4B00-804C-78AC9F369FD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8935" y="1416204"/>
            <a:ext cx="10223360" cy="4873625"/>
          </a:xfrm>
        </p:spPr>
      </p:pic>
    </p:spTree>
    <p:extLst>
      <p:ext uri="{BB962C8B-B14F-4D97-AF65-F5344CB8AC3E}">
        <p14:creationId xmlns:p14="http://schemas.microsoft.com/office/powerpoint/2010/main" val="139235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1CE30E68-2DC0-454D-BE63-B463CC99570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1231" y="654836"/>
            <a:ext cx="10602915" cy="5293203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3CB4CE0-A376-4736-B426-0BE76DE1009A}"/>
              </a:ext>
            </a:extLst>
          </p:cNvPr>
          <p:cNvSpPr txBox="1"/>
          <p:nvPr/>
        </p:nvSpPr>
        <p:spPr>
          <a:xfrm>
            <a:off x="4389307" y="101639"/>
            <a:ext cx="29525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Returns 01/2015-04/01/2019</a:t>
            </a:r>
          </a:p>
        </p:txBody>
      </p:sp>
    </p:spTree>
    <p:extLst>
      <p:ext uri="{BB962C8B-B14F-4D97-AF65-F5344CB8AC3E}">
        <p14:creationId xmlns:p14="http://schemas.microsoft.com/office/powerpoint/2010/main" val="82644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7D602-FBBA-496A-8F44-F69468D28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10852103" cy="874450"/>
          </a:xfrm>
        </p:spPr>
        <p:txBody>
          <a:bodyPr/>
          <a:lstStyle/>
          <a:p>
            <a:r>
              <a:rPr lang="en-US" dirty="0"/>
              <a:t>Drawdowns During That Period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B148D7B1-0892-4B6C-B6FC-A7C9D98112F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9416" y="1587228"/>
            <a:ext cx="11620044" cy="3486013"/>
          </a:xfrm>
        </p:spPr>
      </p:pic>
    </p:spTree>
    <p:extLst>
      <p:ext uri="{BB962C8B-B14F-4D97-AF65-F5344CB8AC3E}">
        <p14:creationId xmlns:p14="http://schemas.microsoft.com/office/powerpoint/2010/main" val="2674190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CB6A-E98A-4403-A1E7-92A556098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10252923" cy="92189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1994 To 1995 Rate Rise </a:t>
            </a:r>
          </a:p>
        </p:txBody>
      </p:sp>
      <p:pic>
        <p:nvPicPr>
          <p:cNvPr id="6" name="Picture Placeholder 5" descr="Federal Funds Effective Rate (FEDFUNDS) | FRED | St. Louis Fed">
            <a:extLst>
              <a:ext uri="{FF2B5EF4-FFF2-40B4-BE49-F238E27FC236}">
                <a16:creationId xmlns:a16="http://schemas.microsoft.com/office/drawing/2014/main" id="{C284DC4E-2C7D-4BA2-ADA9-4FBDF1A5DC9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9788" y="1538418"/>
            <a:ext cx="10252923" cy="4873625"/>
          </a:xfrm>
        </p:spPr>
      </p:pic>
    </p:spTree>
    <p:extLst>
      <p:ext uri="{BB962C8B-B14F-4D97-AF65-F5344CB8AC3E}">
        <p14:creationId xmlns:p14="http://schemas.microsoft.com/office/powerpoint/2010/main" val="2928747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Returns Web">
            <a:extLst>
              <a:ext uri="{FF2B5EF4-FFF2-40B4-BE49-F238E27FC236}">
                <a16:creationId xmlns:a16="http://schemas.microsoft.com/office/drawing/2014/main" id="{EFFAE440-9396-421C-806F-766BE51209C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766938"/>
            <a:ext cx="11768680" cy="2225087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2836C3B-94F5-45C8-97ED-96F62D533A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774" y="2528286"/>
            <a:ext cx="11522906" cy="3788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946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F5A09-BDD5-4E45-B22C-2323E9FEC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971" y="492711"/>
            <a:ext cx="7081994" cy="801232"/>
          </a:xfrm>
        </p:spPr>
        <p:txBody>
          <a:bodyPr/>
          <a:lstStyle/>
          <a:p>
            <a:pPr algn="ctr"/>
            <a:r>
              <a:rPr lang="en-US" dirty="0"/>
              <a:t>Performance Over That Period</a:t>
            </a:r>
          </a:p>
        </p:txBody>
      </p:sp>
      <p:pic>
        <p:nvPicPr>
          <p:cNvPr id="6" name="Picture Placeholder 5" descr="Backtest Portfolio Asset Allocation">
            <a:extLst>
              <a:ext uri="{FF2B5EF4-FFF2-40B4-BE49-F238E27FC236}">
                <a16:creationId xmlns:a16="http://schemas.microsoft.com/office/drawing/2014/main" id="{9CC0A6D7-F3CD-462F-84FC-20B15DA48CC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6745" y="1358853"/>
            <a:ext cx="11506340" cy="4136425"/>
          </a:xfrm>
        </p:spPr>
      </p:pic>
    </p:spTree>
    <p:extLst>
      <p:ext uri="{BB962C8B-B14F-4D97-AF65-F5344CB8AC3E}">
        <p14:creationId xmlns:p14="http://schemas.microsoft.com/office/powerpoint/2010/main" val="2756294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5AA59-AC03-4358-8512-77FA9A398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10425975" cy="625876"/>
          </a:xfrm>
        </p:spPr>
        <p:txBody>
          <a:bodyPr>
            <a:normAutofit/>
          </a:bodyPr>
          <a:lstStyle/>
          <a:p>
            <a:r>
              <a:rPr lang="en-US" dirty="0"/>
              <a:t>Rising Rate Environment 04/01/1977-07/01/1981</a:t>
            </a:r>
          </a:p>
        </p:txBody>
      </p:sp>
      <p:pic>
        <p:nvPicPr>
          <p:cNvPr id="6" name="Picture Placeholder 5" descr="Federal Funds Effective Rate (FEDFUNDS) | FRED | St. Louis Fed">
            <a:extLst>
              <a:ext uri="{FF2B5EF4-FFF2-40B4-BE49-F238E27FC236}">
                <a16:creationId xmlns:a16="http://schemas.microsoft.com/office/drawing/2014/main" id="{F39CDCEC-5DF4-4ECD-BE0B-9E6DD8020D73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9788" y="1336305"/>
            <a:ext cx="9951027" cy="4873625"/>
          </a:xfrm>
        </p:spPr>
      </p:pic>
    </p:spTree>
    <p:extLst>
      <p:ext uri="{BB962C8B-B14F-4D97-AF65-F5344CB8AC3E}">
        <p14:creationId xmlns:p14="http://schemas.microsoft.com/office/powerpoint/2010/main" val="339238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Window">
            <a:extLst>
              <a:ext uri="{FF2B5EF4-FFF2-40B4-BE49-F238E27FC236}">
                <a16:creationId xmlns:a16="http://schemas.microsoft.com/office/drawing/2014/main" id="{2167018D-0AA6-400D-83C3-736203F2DB4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6695" y="1745354"/>
            <a:ext cx="10818610" cy="3367292"/>
          </a:xfrm>
        </p:spPr>
      </p:pic>
    </p:spTree>
    <p:extLst>
      <p:ext uri="{BB962C8B-B14F-4D97-AF65-F5344CB8AC3E}">
        <p14:creationId xmlns:p14="http://schemas.microsoft.com/office/powerpoint/2010/main" val="3372710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460</Words>
  <Application>Microsoft Office PowerPoint</Application>
  <PresentationFormat>Widescreen</PresentationFormat>
  <Paragraphs>183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Geneva</vt:lpstr>
      <vt:lpstr>Times</vt:lpstr>
      <vt:lpstr>Office Theme</vt:lpstr>
      <vt:lpstr>Review of Bond Funds</vt:lpstr>
      <vt:lpstr>Rising Rate Environment 01/2015-04/01/2019</vt:lpstr>
      <vt:lpstr>PowerPoint Presentation</vt:lpstr>
      <vt:lpstr>Drawdowns During That Period</vt:lpstr>
      <vt:lpstr>1994 To 1995 Rate Rise </vt:lpstr>
      <vt:lpstr>PowerPoint Presentation</vt:lpstr>
      <vt:lpstr>Performance Over That Period</vt:lpstr>
      <vt:lpstr>Rising Rate Environment 04/01/1977-07/01/1981</vt:lpstr>
      <vt:lpstr>PowerPoint Presentation</vt:lpstr>
      <vt:lpstr>Inflation Is The Bigger Culprit on Real Returns For Bonds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Bond Funds</dc:title>
  <dc:creator>Aaron  Connell</dc:creator>
  <cp:lastModifiedBy>Aaron  Connell</cp:lastModifiedBy>
  <cp:revision>3</cp:revision>
  <dcterms:created xsi:type="dcterms:W3CDTF">2022-02-02T20:10:42Z</dcterms:created>
  <dcterms:modified xsi:type="dcterms:W3CDTF">2022-02-02T23:34:11Z</dcterms:modified>
</cp:coreProperties>
</file>