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622" r:id="rId2"/>
    <p:sldId id="723" r:id="rId3"/>
    <p:sldId id="700" r:id="rId4"/>
    <p:sldId id="710" r:id="rId5"/>
    <p:sldId id="709" r:id="rId6"/>
    <p:sldId id="713" r:id="rId7"/>
    <p:sldId id="715" r:id="rId8"/>
    <p:sldId id="717" r:id="rId9"/>
    <p:sldId id="708" r:id="rId10"/>
    <p:sldId id="719" r:id="rId11"/>
    <p:sldId id="725" r:id="rId12"/>
    <p:sldId id="724" r:id="rId13"/>
    <p:sldId id="726" r:id="rId14"/>
    <p:sldId id="722" r:id="rId15"/>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364" autoAdjust="0"/>
  </p:normalViewPr>
  <p:slideViewPr>
    <p:cSldViewPr>
      <p:cViewPr varScale="1">
        <p:scale>
          <a:sx n="95" d="100"/>
          <a:sy n="95" d="100"/>
        </p:scale>
        <p:origin x="1770"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40E1D7B5-07C5-4F4A-8AFA-238D7D828978}" type="datetimeFigureOut">
              <a:rPr lang="en-US" smtClean="0"/>
              <a:t>11/10/2022</a:t>
            </a:fld>
            <a:endParaRPr lang="en-US"/>
          </a:p>
        </p:txBody>
      </p:sp>
      <p:sp>
        <p:nvSpPr>
          <p:cNvPr id="4" name="Slide Image Placeholder 3"/>
          <p:cNvSpPr>
            <a:spLocks noGrp="1" noRot="1" noChangeAspect="1"/>
          </p:cNvSpPr>
          <p:nvPr>
            <p:ph type="sldImg" idx="2"/>
          </p:nvPr>
        </p:nvSpPr>
        <p:spPr>
          <a:xfrm>
            <a:off x="3332163" y="971550"/>
            <a:ext cx="3394075" cy="2622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7817E369-52A8-4C83-AF52-20B15F01F736}" type="slidenum">
              <a:rPr lang="en-US" smtClean="0"/>
              <a:t>‹#›</a:t>
            </a:fld>
            <a:endParaRPr lang="en-US"/>
          </a:p>
        </p:txBody>
      </p:sp>
    </p:spTree>
    <p:extLst>
      <p:ext uri="{BB962C8B-B14F-4D97-AF65-F5344CB8AC3E}">
        <p14:creationId xmlns:p14="http://schemas.microsoft.com/office/powerpoint/2010/main" val="2703036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to set up power point in zoom with presenter notes: https://support.microsoft.com/en-us/office/start-the-presentation-and-see-your-notes-in-presenter-view-4de90e28-487e-435c-9401-eb49a3801257</a:t>
            </a:r>
          </a:p>
        </p:txBody>
      </p:sp>
      <p:sp>
        <p:nvSpPr>
          <p:cNvPr id="4" name="Slide Number Placeholder 3"/>
          <p:cNvSpPr>
            <a:spLocks noGrp="1"/>
          </p:cNvSpPr>
          <p:nvPr>
            <p:ph type="sldNum" sz="quarter" idx="5"/>
          </p:nvPr>
        </p:nvSpPr>
        <p:spPr/>
        <p:txBody>
          <a:bodyPr/>
          <a:lstStyle/>
          <a:p>
            <a:fld id="{7817E369-52A8-4C83-AF52-20B15F01F736}" type="slidenum">
              <a:rPr lang="en-US" smtClean="0"/>
              <a:t>1</a:t>
            </a:fld>
            <a:endParaRPr lang="en-US"/>
          </a:p>
        </p:txBody>
      </p:sp>
    </p:spTree>
    <p:extLst>
      <p:ext uri="{BB962C8B-B14F-4D97-AF65-F5344CB8AC3E}">
        <p14:creationId xmlns:p14="http://schemas.microsoft.com/office/powerpoint/2010/main" val="1452096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817E369-52A8-4C83-AF52-20B15F01F736}" type="slidenum">
              <a:rPr lang="en-US" smtClean="0"/>
              <a:t>3</a:t>
            </a:fld>
            <a:endParaRPr lang="en-US"/>
          </a:p>
        </p:txBody>
      </p:sp>
    </p:spTree>
    <p:extLst>
      <p:ext uri="{BB962C8B-B14F-4D97-AF65-F5344CB8AC3E}">
        <p14:creationId xmlns:p14="http://schemas.microsoft.com/office/powerpoint/2010/main" val="4245291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want to set up billing now?</a:t>
            </a:r>
          </a:p>
          <a:p>
            <a:endParaRPr lang="en-US" dirty="0"/>
          </a:p>
        </p:txBody>
      </p:sp>
      <p:sp>
        <p:nvSpPr>
          <p:cNvPr id="4" name="Slide Number Placeholder 3"/>
          <p:cNvSpPr>
            <a:spLocks noGrp="1"/>
          </p:cNvSpPr>
          <p:nvPr>
            <p:ph type="sldNum" sz="quarter" idx="5"/>
          </p:nvPr>
        </p:nvSpPr>
        <p:spPr/>
        <p:txBody>
          <a:bodyPr/>
          <a:lstStyle/>
          <a:p>
            <a:fld id="{7817E369-52A8-4C83-AF52-20B15F01F736}" type="slidenum">
              <a:rPr lang="en-US" smtClean="0"/>
              <a:t>8</a:t>
            </a:fld>
            <a:endParaRPr lang="en-US"/>
          </a:p>
        </p:txBody>
      </p:sp>
    </p:spTree>
    <p:extLst>
      <p:ext uri="{BB962C8B-B14F-4D97-AF65-F5344CB8AC3E}">
        <p14:creationId xmlns:p14="http://schemas.microsoft.com/office/powerpoint/2010/main" val="1754515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Would you like assistance setting up and linking your accounts? If not, follow up in 1 week with client.</a:t>
            </a:r>
          </a:p>
          <a:p>
            <a:endParaRPr lang="en-US" dirty="0"/>
          </a:p>
          <a:p>
            <a:r>
              <a:rPr lang="en-US" dirty="0"/>
              <a:t>Reference the google checklist. Ask if they want assistance downloading the </a:t>
            </a:r>
            <a:r>
              <a:rPr lang="en-US" dirty="0" err="1"/>
              <a:t>RightCapital</a:t>
            </a:r>
            <a:r>
              <a:rPr lang="en-US" dirty="0"/>
              <a:t> App. </a:t>
            </a:r>
          </a:p>
        </p:txBody>
      </p:sp>
      <p:sp>
        <p:nvSpPr>
          <p:cNvPr id="4" name="Slide Number Placeholder 3"/>
          <p:cNvSpPr>
            <a:spLocks noGrp="1"/>
          </p:cNvSpPr>
          <p:nvPr>
            <p:ph type="sldNum" sz="quarter" idx="5"/>
          </p:nvPr>
        </p:nvSpPr>
        <p:spPr/>
        <p:txBody>
          <a:bodyPr/>
          <a:lstStyle/>
          <a:p>
            <a:fld id="{7817E369-52A8-4C83-AF52-20B15F01F736}" type="slidenum">
              <a:rPr lang="en-US" smtClean="0"/>
              <a:t>10</a:t>
            </a:fld>
            <a:endParaRPr lang="en-US"/>
          </a:p>
        </p:txBody>
      </p:sp>
    </p:spTree>
    <p:extLst>
      <p:ext uri="{BB962C8B-B14F-4D97-AF65-F5344CB8AC3E}">
        <p14:creationId xmlns:p14="http://schemas.microsoft.com/office/powerpoint/2010/main" val="3190035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Would you like assistance setting up and linking your accounts? If not, follow up in 1 week with client.</a:t>
            </a:r>
          </a:p>
          <a:p>
            <a:endParaRPr lang="en-US" dirty="0"/>
          </a:p>
          <a:p>
            <a:r>
              <a:rPr lang="en-US" dirty="0"/>
              <a:t>Reference the google checklist. Ask if they want assistance downloading the </a:t>
            </a:r>
            <a:r>
              <a:rPr lang="en-US" dirty="0" err="1"/>
              <a:t>RightCapital</a:t>
            </a:r>
            <a:r>
              <a:rPr lang="en-US" dirty="0"/>
              <a:t> App. </a:t>
            </a:r>
          </a:p>
        </p:txBody>
      </p:sp>
      <p:sp>
        <p:nvSpPr>
          <p:cNvPr id="4" name="Slide Number Placeholder 3"/>
          <p:cNvSpPr>
            <a:spLocks noGrp="1"/>
          </p:cNvSpPr>
          <p:nvPr>
            <p:ph type="sldNum" sz="quarter" idx="5"/>
          </p:nvPr>
        </p:nvSpPr>
        <p:spPr/>
        <p:txBody>
          <a:bodyPr/>
          <a:lstStyle/>
          <a:p>
            <a:fld id="{7817E369-52A8-4C83-AF52-20B15F01F736}" type="slidenum">
              <a:rPr lang="en-US" smtClean="0"/>
              <a:t>11</a:t>
            </a:fld>
            <a:endParaRPr lang="en-US"/>
          </a:p>
        </p:txBody>
      </p:sp>
    </p:spTree>
    <p:extLst>
      <p:ext uri="{BB962C8B-B14F-4D97-AF65-F5344CB8AC3E}">
        <p14:creationId xmlns:p14="http://schemas.microsoft.com/office/powerpoint/2010/main" val="1277948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Would you like assistance setting up and linking your accounts? If not, follow up in 1 week with client.</a:t>
            </a:r>
          </a:p>
          <a:p>
            <a:endParaRPr lang="en-US" dirty="0"/>
          </a:p>
          <a:p>
            <a:r>
              <a:rPr lang="en-US" dirty="0"/>
              <a:t>Reference the google checklist. Ask if they want assistance downloading the </a:t>
            </a:r>
            <a:r>
              <a:rPr lang="en-US" dirty="0" err="1"/>
              <a:t>RightCapital</a:t>
            </a:r>
            <a:r>
              <a:rPr lang="en-US" dirty="0"/>
              <a:t> App. </a:t>
            </a:r>
          </a:p>
        </p:txBody>
      </p:sp>
      <p:sp>
        <p:nvSpPr>
          <p:cNvPr id="4" name="Slide Number Placeholder 3"/>
          <p:cNvSpPr>
            <a:spLocks noGrp="1"/>
          </p:cNvSpPr>
          <p:nvPr>
            <p:ph type="sldNum" sz="quarter" idx="5"/>
          </p:nvPr>
        </p:nvSpPr>
        <p:spPr/>
        <p:txBody>
          <a:bodyPr/>
          <a:lstStyle/>
          <a:p>
            <a:fld id="{7817E369-52A8-4C83-AF52-20B15F01F736}" type="slidenum">
              <a:rPr lang="en-US" smtClean="0"/>
              <a:t>12</a:t>
            </a:fld>
            <a:endParaRPr lang="en-US"/>
          </a:p>
        </p:txBody>
      </p:sp>
    </p:spTree>
    <p:extLst>
      <p:ext uri="{BB962C8B-B14F-4D97-AF65-F5344CB8AC3E}">
        <p14:creationId xmlns:p14="http://schemas.microsoft.com/office/powerpoint/2010/main" val="1018757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Would you like assistance setting up and linking your accounts? If not, follow up in 1 week with client.</a:t>
            </a:r>
          </a:p>
          <a:p>
            <a:endParaRPr lang="en-US" dirty="0"/>
          </a:p>
          <a:p>
            <a:r>
              <a:rPr lang="en-US" dirty="0"/>
              <a:t>Reference the google checklist. Ask if they want assistance downloading the </a:t>
            </a:r>
            <a:r>
              <a:rPr lang="en-US" dirty="0" err="1"/>
              <a:t>RightCapital</a:t>
            </a:r>
            <a:r>
              <a:rPr lang="en-US" dirty="0"/>
              <a:t> App. </a:t>
            </a:r>
          </a:p>
        </p:txBody>
      </p:sp>
      <p:sp>
        <p:nvSpPr>
          <p:cNvPr id="4" name="Slide Number Placeholder 3"/>
          <p:cNvSpPr>
            <a:spLocks noGrp="1"/>
          </p:cNvSpPr>
          <p:nvPr>
            <p:ph type="sldNum" sz="quarter" idx="5"/>
          </p:nvPr>
        </p:nvSpPr>
        <p:spPr/>
        <p:txBody>
          <a:bodyPr/>
          <a:lstStyle/>
          <a:p>
            <a:fld id="{7817E369-52A8-4C83-AF52-20B15F01F736}" type="slidenum">
              <a:rPr lang="en-US" smtClean="0"/>
              <a:t>13</a:t>
            </a:fld>
            <a:endParaRPr lang="en-US"/>
          </a:p>
        </p:txBody>
      </p:sp>
    </p:spTree>
    <p:extLst>
      <p:ext uri="{BB962C8B-B14F-4D97-AF65-F5344CB8AC3E}">
        <p14:creationId xmlns:p14="http://schemas.microsoft.com/office/powerpoint/2010/main" val="2677894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11/10/2022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11/10/2022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bg1"/>
                </a:solidFill>
                <a:latin typeface="Calibri"/>
                <a:cs typeface="Calibri"/>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11/10/2022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11/10/2022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11/10/2022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NOsubhead">
    <p:spTree>
      <p:nvGrpSpPr>
        <p:cNvPr id="1" name=""/>
        <p:cNvGrpSpPr/>
        <p:nvPr/>
      </p:nvGrpSpPr>
      <p:grpSpPr>
        <a:xfrm>
          <a:off x="0" y="0"/>
          <a:ext cx="0" cy="0"/>
          <a:chOff x="0" y="0"/>
          <a:chExt cx="0" cy="0"/>
        </a:xfrm>
      </p:grpSpPr>
      <p:sp>
        <p:nvSpPr>
          <p:cNvPr id="8" name="Title 7"/>
          <p:cNvSpPr>
            <a:spLocks noGrp="1"/>
          </p:cNvSpPr>
          <p:nvPr>
            <p:ph type="title"/>
          </p:nvPr>
        </p:nvSpPr>
        <p:spPr>
          <a:xfrm>
            <a:off x="457200" y="804672"/>
            <a:ext cx="9372600" cy="512064"/>
          </a:xfrm>
        </p:spPr>
        <p:txBody>
          <a:bodyPr anchor="t">
            <a:noAutofit/>
          </a:bodyPr>
          <a:lstStyle>
            <a:lvl1pPr algn="l">
              <a:lnSpc>
                <a:spcPct val="100000"/>
              </a:lnSpc>
              <a:defRPr sz="2600">
                <a:solidFill>
                  <a:schemeClr val="accent1"/>
                </a:solidFill>
              </a:defRPr>
            </a:lvl1pPr>
          </a:lstStyle>
          <a:p>
            <a:r>
              <a:rPr lang="en-US"/>
              <a:t>Click to edit Master title style</a:t>
            </a:r>
            <a:endParaRPr lang="en-US" dirty="0"/>
          </a:p>
        </p:txBody>
      </p:sp>
      <p:sp>
        <p:nvSpPr>
          <p:cNvPr id="4" name="Slide Number Placeholder 3"/>
          <p:cNvSpPr>
            <a:spLocks noGrp="1"/>
          </p:cNvSpPr>
          <p:nvPr>
            <p:ph type="sldNum" sz="quarter" idx="11"/>
          </p:nvPr>
        </p:nvSpPr>
        <p:spPr>
          <a:xfrm>
            <a:off x="9554350" y="7232904"/>
            <a:ext cx="493776" cy="310896"/>
          </a:xfrm>
          <a:prstGeom prst="rect">
            <a:avLst/>
          </a:prstGeom>
        </p:spPr>
        <p:txBody>
          <a:bodyPr lIns="0" tIns="45720" rIns="0" bIns="45720" anchor="b"/>
          <a:lstStyle>
            <a:lvl1pPr algn="l">
              <a:defRPr/>
            </a:lvl1pPr>
          </a:lstStyle>
          <a:p>
            <a:fld id="{4C5AB661-D753-4E40-9543-F7AE63D7FA86}" type="slidenum">
              <a:rPr lang="en-US" smtClean="0"/>
              <a:pPr/>
              <a:t>‹#›</a:t>
            </a:fld>
            <a:endParaRPr lang="en-US" dirty="0"/>
          </a:p>
        </p:txBody>
      </p:sp>
      <p:sp>
        <p:nvSpPr>
          <p:cNvPr id="11" name="Text Placeholder 4"/>
          <p:cNvSpPr>
            <a:spLocks noGrp="1"/>
          </p:cNvSpPr>
          <p:nvPr>
            <p:ph type="body" sz="quarter" idx="15" hasCustomPrompt="1"/>
          </p:nvPr>
        </p:nvSpPr>
        <p:spPr>
          <a:xfrm>
            <a:off x="478706" y="7169727"/>
            <a:ext cx="9079632" cy="353438"/>
          </a:xfrm>
        </p:spPr>
        <p:txBody>
          <a:bodyPr anchor="b"/>
          <a:lstStyle>
            <a:lvl1pPr marL="0" indent="0">
              <a:spcBef>
                <a:spcPts val="0"/>
              </a:spcBef>
              <a:buNone/>
              <a:defRPr sz="800">
                <a:solidFill>
                  <a:schemeClr val="tx1">
                    <a:lumMod val="75000"/>
                    <a:lumOff val="25000"/>
                  </a:schemeClr>
                </a:solidFill>
                <a:latin typeface="Arial Narrow" pitchFamily="34" charset="0"/>
              </a:defRPr>
            </a:lvl1pPr>
            <a:lvl2pPr marL="91440" indent="-91440">
              <a:spcBef>
                <a:spcPts val="0"/>
              </a:spcBef>
              <a:buFont typeface="+mj-lt"/>
              <a:buAutoNum type="arabicPeriod"/>
              <a:defRPr sz="800">
                <a:solidFill>
                  <a:schemeClr val="tx1">
                    <a:lumMod val="75000"/>
                    <a:lumOff val="25000"/>
                  </a:schemeClr>
                </a:solidFill>
                <a:latin typeface="Arial Narrow" panose="020B0606020202030204" pitchFamily="34" charset="0"/>
              </a:defRPr>
            </a:lvl2pPr>
          </a:lstStyle>
          <a:p>
            <a:pPr lvl="0"/>
            <a:r>
              <a:rPr lang="en-US" dirty="0"/>
              <a:t>Click to edit footnote</a:t>
            </a:r>
          </a:p>
          <a:p>
            <a:pPr lvl="1"/>
            <a:r>
              <a:rPr lang="en-US" dirty="0"/>
              <a:t>Second level</a:t>
            </a:r>
          </a:p>
        </p:txBody>
      </p:sp>
      <p:sp>
        <p:nvSpPr>
          <p:cNvPr id="6" name="Footer Placeholder 5"/>
          <p:cNvSpPr>
            <a:spLocks noGrp="1"/>
          </p:cNvSpPr>
          <p:nvPr>
            <p:ph type="ftr" sz="quarter" idx="3"/>
          </p:nvPr>
        </p:nvSpPr>
        <p:spPr>
          <a:xfrm>
            <a:off x="8888827"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spTree>
    <p:extLst>
      <p:ext uri="{BB962C8B-B14F-4D97-AF65-F5344CB8AC3E}">
        <p14:creationId xmlns:p14="http://schemas.microsoft.com/office/powerpoint/2010/main" val="339340135"/>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38657" y="457200"/>
            <a:ext cx="9181084" cy="603885"/>
          </a:xfrm>
          <a:prstGeom prst="rect">
            <a:avLst/>
          </a:prstGeom>
        </p:spPr>
        <p:txBody>
          <a:bodyPr wrap="square" lIns="0" tIns="0" rIns="0" bIns="0">
            <a:spAutoFit/>
          </a:bodyPr>
          <a:lstStyle>
            <a:lvl1pPr>
              <a:defRPr sz="3600" b="1" i="0">
                <a:solidFill>
                  <a:schemeClr val="bg1"/>
                </a:solidFill>
                <a:latin typeface="Calibri"/>
                <a:cs typeface="Calibri"/>
              </a:defRPr>
            </a:lvl1pPr>
          </a:lstStyle>
          <a:p>
            <a:endParaRPr/>
          </a:p>
        </p:txBody>
      </p:sp>
      <p:sp>
        <p:nvSpPr>
          <p:cNvPr id="3" name="Holder 3"/>
          <p:cNvSpPr>
            <a:spLocks noGrp="1"/>
          </p:cNvSpPr>
          <p:nvPr>
            <p:ph type="body" idx="1"/>
          </p:nvPr>
        </p:nvSpPr>
        <p:spPr>
          <a:xfrm>
            <a:off x="457200" y="1257508"/>
            <a:ext cx="9141460" cy="514286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11/10/2022</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73"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8" Type="http://schemas.openxmlformats.org/officeDocument/2006/relationships/hyperlink" Target="https://help.rightcapital.com/article/216-client-facing-resources-for-your-clients" TargetMode="External"/><Relationship Id="rId3" Type="http://schemas.openxmlformats.org/officeDocument/2006/relationships/hyperlink" Target="https://help.rightcapital.com/assets/RightCapital_Using_Your_Portal_2021.pdf" TargetMode="External"/><Relationship Id="rId7" Type="http://schemas.openxmlformats.org/officeDocument/2006/relationships/hyperlink" Target="https://help.rightcapital.com/assets/RightCapital_Client_Account_Security_2021.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help.rightcapital.com/assets/RightCapital_Error_Message_Troubleshooting_2021.pdf" TargetMode="External"/><Relationship Id="rId5" Type="http://schemas.openxmlformats.org/officeDocument/2006/relationships/hyperlink" Target="https://help.rightcapital.com/assets/RightCapital_Linking_Accounts_2021.pdf" TargetMode="External"/><Relationship Id="rId4" Type="http://schemas.openxmlformats.org/officeDocument/2006/relationships/hyperlink" Target="https://help.rightcapital.com/assets/filling-out-your-profile.pdf" TargetMode="External"/><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https://www.youtube.com/embed/UW42V_ZESCg?feature=oembed" TargetMode="External"/><Relationship Id="rId5" Type="http://schemas.openxmlformats.org/officeDocument/2006/relationships/image" Target="../media/image8.png"/><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ideo" Target="https://www.youtube.com/embed/2yqAQoTKLlk?feature=oembed" TargetMode="External"/><Relationship Id="rId5" Type="http://schemas.openxmlformats.org/officeDocument/2006/relationships/image" Target="../media/image11.jpe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E73539B-28C1-42B3-8C2D-2BF74020A7B7}"/>
              </a:ext>
            </a:extLst>
          </p:cNvPr>
          <p:cNvSpPr>
            <a:spLocks noGrp="1"/>
          </p:cNvSpPr>
          <p:nvPr>
            <p:ph type="title"/>
          </p:nvPr>
        </p:nvSpPr>
        <p:spPr>
          <a:xfrm>
            <a:off x="6158306" y="2021820"/>
            <a:ext cx="3372028" cy="3274329"/>
          </a:xfrm>
        </p:spPr>
        <p:txBody>
          <a:bodyPr vert="horz" lIns="91440" tIns="45720" rIns="91440" bIns="45720" rtlCol="0" anchor="b">
            <a:normAutofit/>
          </a:bodyPr>
          <a:lstStyle/>
          <a:p>
            <a:pPr rtl="0">
              <a:lnSpc>
                <a:spcPct val="90000"/>
              </a:lnSpc>
              <a:spcBef>
                <a:spcPct val="0"/>
              </a:spcBef>
            </a:pPr>
            <a:r>
              <a:rPr lang="en-US" sz="4800" kern="1200">
                <a:solidFill>
                  <a:schemeClr val="tx1"/>
                </a:solidFill>
                <a:latin typeface="+mj-lt"/>
                <a:cs typeface="+mj-cs"/>
              </a:rPr>
              <a:t>Onboarding Alignment </a:t>
            </a:r>
          </a:p>
        </p:txBody>
      </p:sp>
      <p:sp>
        <p:nvSpPr>
          <p:cNvPr id="42" name="Freeform: Shape 41">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5930142" cy="77724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4" name="Picture 33">
            <a:extLst>
              <a:ext uri="{FF2B5EF4-FFF2-40B4-BE49-F238E27FC236}">
                <a16:creationId xmlns:a16="http://schemas.microsoft.com/office/drawing/2014/main" id="{F0084459-2B65-4BF5-9FC7-19B659BAF3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1600200"/>
            <a:ext cx="3447589" cy="3447589"/>
          </a:xfrm>
          <a:prstGeom prst="rect">
            <a:avLst/>
          </a:prstGeom>
        </p:spPr>
      </p:pic>
    </p:spTree>
    <p:extLst>
      <p:ext uri="{BB962C8B-B14F-4D97-AF65-F5344CB8AC3E}">
        <p14:creationId xmlns:p14="http://schemas.microsoft.com/office/powerpoint/2010/main" val="30949235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7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E59A6-CFA4-41F4-939A-B435774AEAA4}"/>
              </a:ext>
            </a:extLst>
          </p:cNvPr>
          <p:cNvSpPr>
            <a:spLocks noGrp="1"/>
          </p:cNvSpPr>
          <p:nvPr>
            <p:ph type="title"/>
          </p:nvPr>
        </p:nvSpPr>
        <p:spPr>
          <a:xfrm>
            <a:off x="438657" y="457200"/>
            <a:ext cx="9181084" cy="553998"/>
          </a:xfrm>
        </p:spPr>
        <p:txBody>
          <a:bodyPr/>
          <a:lstStyle/>
          <a:p>
            <a:pPr algn="ctr"/>
            <a:r>
              <a:rPr lang="en-US" sz="3600" b="1" dirty="0">
                <a:solidFill>
                  <a:schemeClr val="tx2"/>
                </a:solidFill>
              </a:rPr>
              <a:t>Getting Started Guides</a:t>
            </a:r>
            <a:endParaRPr lang="en-US" dirty="0"/>
          </a:p>
        </p:txBody>
      </p:sp>
      <p:sp>
        <p:nvSpPr>
          <p:cNvPr id="3" name="Text Placeholder 2">
            <a:extLst>
              <a:ext uri="{FF2B5EF4-FFF2-40B4-BE49-F238E27FC236}">
                <a16:creationId xmlns:a16="http://schemas.microsoft.com/office/drawing/2014/main" id="{1FCE4F5C-4278-4825-B2D1-4A438B57E9DD}"/>
              </a:ext>
            </a:extLst>
          </p:cNvPr>
          <p:cNvSpPr>
            <a:spLocks noGrp="1"/>
          </p:cNvSpPr>
          <p:nvPr>
            <p:ph type="body" idx="1"/>
          </p:nvPr>
        </p:nvSpPr>
        <p:spPr>
          <a:xfrm>
            <a:off x="533400" y="1152622"/>
            <a:ext cx="9141460" cy="6093976"/>
          </a:xfrm>
        </p:spPr>
        <p:txBody>
          <a:bodyPr/>
          <a:lstStyle/>
          <a:p>
            <a:pPr algn="l"/>
            <a:r>
              <a:rPr lang="en-US" b="0" i="0" dirty="0">
                <a:solidFill>
                  <a:srgbClr val="1F1823"/>
                </a:solidFill>
                <a:effectLst/>
                <a:latin typeface="RoobertRC"/>
              </a:rPr>
              <a:t>Our Firm leverages </a:t>
            </a:r>
            <a:r>
              <a:rPr lang="en-US" b="0" i="0" dirty="0" err="1">
                <a:solidFill>
                  <a:srgbClr val="1F1823"/>
                </a:solidFill>
                <a:effectLst/>
                <a:latin typeface="RoobertRC"/>
              </a:rPr>
              <a:t>RightCapital</a:t>
            </a:r>
            <a:r>
              <a:rPr lang="en-US" dirty="0">
                <a:solidFill>
                  <a:srgbClr val="1F1823"/>
                </a:solidFill>
                <a:latin typeface="RoobertRC"/>
              </a:rPr>
              <a:t>, a financial planning software platform, that helps us build plans for our clients. It acts as one centralized hub for sharing documents and gathering data.</a:t>
            </a:r>
            <a:endParaRPr lang="en-US" b="0" i="0" dirty="0">
              <a:solidFill>
                <a:srgbClr val="1F1823"/>
              </a:solidFill>
              <a:effectLst/>
              <a:latin typeface="RoobertRC"/>
            </a:endParaRPr>
          </a:p>
          <a:p>
            <a:pPr algn="l"/>
            <a:endParaRPr lang="en-US" b="1" i="0" dirty="0">
              <a:solidFill>
                <a:srgbClr val="2A2A2A"/>
              </a:solidFill>
              <a:effectLst/>
              <a:latin typeface="RoobertRC"/>
            </a:endParaRPr>
          </a:p>
          <a:p>
            <a:pPr algn="l"/>
            <a:r>
              <a:rPr lang="en-US" b="1" i="0" dirty="0">
                <a:solidFill>
                  <a:srgbClr val="2A2A2A"/>
                </a:solidFill>
                <a:effectLst/>
                <a:latin typeface="RoobertRC"/>
              </a:rPr>
              <a:t>Getting Started</a:t>
            </a:r>
          </a:p>
          <a:p>
            <a:pPr algn="l">
              <a:buFont typeface="Arial" panose="020B0604020202020204" pitchFamily="34" charset="0"/>
              <a:buChar char="•"/>
            </a:pPr>
            <a:r>
              <a:rPr lang="en-US" b="0" i="0" u="none" strike="noStrike" dirty="0">
                <a:solidFill>
                  <a:srgbClr val="5070E6"/>
                </a:solidFill>
                <a:effectLst/>
                <a:latin typeface="RoobertRC"/>
                <a:hlinkClick r:id="rId3"/>
              </a:rPr>
              <a:t>Getting Started - Using Your Portal</a:t>
            </a:r>
            <a:r>
              <a:rPr lang="en-US" b="0" i="0" dirty="0">
                <a:solidFill>
                  <a:srgbClr val="1F1823"/>
                </a:solidFill>
                <a:effectLst/>
                <a:latin typeface="RoobertRC"/>
              </a:rPr>
              <a:t> - a brief guide to showcase the value of your portal.</a:t>
            </a:r>
          </a:p>
          <a:p>
            <a:pPr algn="l"/>
            <a:endParaRPr lang="en-US" b="0" i="0" dirty="0">
              <a:solidFill>
                <a:srgbClr val="1F1823"/>
              </a:solidFill>
              <a:effectLst/>
              <a:latin typeface="RoobertRC"/>
            </a:endParaRPr>
          </a:p>
          <a:p>
            <a:pPr algn="l">
              <a:buFont typeface="Arial" panose="020B0604020202020204" pitchFamily="34" charset="0"/>
              <a:buChar char="•"/>
            </a:pPr>
            <a:r>
              <a:rPr lang="en-US" b="0" i="0" u="none" strike="noStrike" dirty="0">
                <a:solidFill>
                  <a:srgbClr val="5070E6"/>
                </a:solidFill>
                <a:effectLst/>
                <a:latin typeface="RoobertRC"/>
                <a:hlinkClick r:id="rId4"/>
              </a:rPr>
              <a:t>Filling Out Your Profile</a:t>
            </a:r>
            <a:r>
              <a:rPr lang="en-US" b="0" i="0" dirty="0">
                <a:solidFill>
                  <a:srgbClr val="1F1823"/>
                </a:solidFill>
                <a:effectLst/>
                <a:latin typeface="RoobertRC"/>
              </a:rPr>
              <a:t> - a brief guide to help you begin filling out your financial plan.</a:t>
            </a:r>
          </a:p>
          <a:p>
            <a:pPr algn="l">
              <a:buFont typeface="Arial" panose="020B0604020202020204" pitchFamily="34" charset="0"/>
              <a:buChar char="•"/>
            </a:pPr>
            <a:endParaRPr lang="en-US" dirty="0">
              <a:solidFill>
                <a:srgbClr val="1F1823"/>
              </a:solidFill>
              <a:latin typeface="RoobertRC"/>
            </a:endParaRPr>
          </a:p>
          <a:p>
            <a:pPr algn="l"/>
            <a:r>
              <a:rPr lang="en-US" b="1" i="0" dirty="0">
                <a:solidFill>
                  <a:srgbClr val="2A2A2A"/>
                </a:solidFill>
                <a:effectLst/>
                <a:latin typeface="RoobertRC"/>
              </a:rPr>
              <a:t>Account Aggregation</a:t>
            </a:r>
          </a:p>
          <a:p>
            <a:pPr algn="l">
              <a:buFont typeface="Arial" panose="020B0604020202020204" pitchFamily="34" charset="0"/>
              <a:buChar char="•"/>
            </a:pPr>
            <a:r>
              <a:rPr lang="en-US" b="0" i="0" u="none" strike="noStrike" dirty="0">
                <a:solidFill>
                  <a:srgbClr val="5070E6"/>
                </a:solidFill>
                <a:effectLst/>
                <a:latin typeface="RoobertRC"/>
                <a:hlinkClick r:id="rId5"/>
              </a:rPr>
              <a:t>Linking Your Accounts</a:t>
            </a:r>
            <a:r>
              <a:rPr lang="en-US" b="0" i="0" dirty="0">
                <a:solidFill>
                  <a:srgbClr val="1F1823"/>
                </a:solidFill>
                <a:effectLst/>
                <a:latin typeface="RoobertRC"/>
              </a:rPr>
              <a:t> - a one-page tutorial for clients to link their outside accounts.</a:t>
            </a:r>
          </a:p>
          <a:p>
            <a:pPr algn="l"/>
            <a:endParaRPr lang="en-US" b="0" i="0" dirty="0">
              <a:solidFill>
                <a:srgbClr val="1F1823"/>
              </a:solidFill>
              <a:effectLst/>
              <a:latin typeface="RoobertRC"/>
            </a:endParaRPr>
          </a:p>
          <a:p>
            <a:pPr algn="l">
              <a:buFont typeface="Arial" panose="020B0604020202020204" pitchFamily="34" charset="0"/>
              <a:buChar char="•"/>
            </a:pPr>
            <a:r>
              <a:rPr lang="en-US" b="0" i="0" u="none" strike="noStrike" dirty="0">
                <a:solidFill>
                  <a:srgbClr val="5070E6"/>
                </a:solidFill>
                <a:effectLst/>
                <a:latin typeface="RoobertRC"/>
                <a:hlinkClick r:id="rId6"/>
              </a:rPr>
              <a:t>Troubleshooting Common Aggregation Errors</a:t>
            </a:r>
            <a:r>
              <a:rPr lang="en-US" b="0" i="0" dirty="0">
                <a:solidFill>
                  <a:srgbClr val="1F1823"/>
                </a:solidFill>
                <a:effectLst/>
                <a:latin typeface="RoobertRC"/>
              </a:rPr>
              <a:t> - a one-page tutorial to assist clients who experience error messages while linking their outside accounts. This PDF helps clients resolve the issue on their own and take the appropriate next steps if needed.</a:t>
            </a:r>
          </a:p>
          <a:p>
            <a:pPr algn="l"/>
            <a:endParaRPr lang="en-US" b="1" i="0" dirty="0">
              <a:solidFill>
                <a:srgbClr val="2A2A2A"/>
              </a:solidFill>
              <a:effectLst/>
              <a:latin typeface="RoobertRC"/>
            </a:endParaRPr>
          </a:p>
          <a:p>
            <a:pPr algn="l"/>
            <a:r>
              <a:rPr lang="en-US" b="1" i="0" dirty="0">
                <a:solidFill>
                  <a:srgbClr val="2A2A2A"/>
                </a:solidFill>
                <a:effectLst/>
                <a:latin typeface="RoobertRC"/>
              </a:rPr>
              <a:t>Data Security</a:t>
            </a:r>
          </a:p>
          <a:p>
            <a:pPr algn="l">
              <a:buFont typeface="Arial" panose="020B0604020202020204" pitchFamily="34" charset="0"/>
              <a:buChar char="•"/>
            </a:pPr>
            <a:r>
              <a:rPr lang="en-US" b="0" i="0" u="none" strike="noStrike" dirty="0">
                <a:solidFill>
                  <a:srgbClr val="5070E6"/>
                </a:solidFill>
                <a:effectLst/>
                <a:latin typeface="RoobertRC"/>
                <a:hlinkClick r:id="rId7"/>
              </a:rPr>
              <a:t>Client account security</a:t>
            </a:r>
            <a:r>
              <a:rPr lang="en-US" b="0" i="0" dirty="0">
                <a:solidFill>
                  <a:srgbClr val="1F1823"/>
                </a:solidFill>
                <a:effectLst/>
                <a:latin typeface="RoobertRC"/>
              </a:rPr>
              <a:t> - a one-page PDF highlighting the security and safeguards for data</a:t>
            </a:r>
          </a:p>
          <a:p>
            <a:pPr algn="l"/>
            <a:endParaRPr lang="en-US" b="1" i="0" dirty="0">
              <a:solidFill>
                <a:srgbClr val="2A2A2A"/>
              </a:solidFill>
              <a:effectLst/>
              <a:latin typeface="RoobertRC"/>
            </a:endParaRPr>
          </a:p>
          <a:p>
            <a:pPr algn="l"/>
            <a:r>
              <a:rPr lang="en-US" b="1" i="0" dirty="0">
                <a:solidFill>
                  <a:srgbClr val="2A2A2A"/>
                </a:solidFill>
                <a:effectLst/>
                <a:latin typeface="RoobertRC"/>
              </a:rPr>
              <a:t>Other Resources</a:t>
            </a:r>
            <a:endParaRPr lang="en-US" b="0" i="0" u="none" strike="noStrike" dirty="0">
              <a:solidFill>
                <a:srgbClr val="5070E6"/>
              </a:solidFill>
              <a:effectLst/>
              <a:latin typeface="RoobertRC"/>
              <a:hlinkClick r:id="rId8"/>
            </a:endParaRPr>
          </a:p>
          <a:p>
            <a:pPr algn="l">
              <a:buFont typeface="Arial" panose="020B0604020202020204" pitchFamily="34" charset="0"/>
              <a:buChar char="•"/>
            </a:pPr>
            <a:r>
              <a:rPr lang="en-US" b="0" i="0" u="none" strike="noStrike" dirty="0">
                <a:solidFill>
                  <a:srgbClr val="5070E6"/>
                </a:solidFill>
                <a:effectLst/>
                <a:latin typeface="RoobertRC"/>
                <a:hlinkClick r:id="rId8"/>
              </a:rPr>
              <a:t>Client Facing PDF's and Videos</a:t>
            </a:r>
            <a:endParaRPr lang="en-US" b="0" i="0" dirty="0">
              <a:solidFill>
                <a:srgbClr val="1F1823"/>
              </a:solidFill>
              <a:effectLst/>
              <a:latin typeface="RoobertRC"/>
            </a:endParaRPr>
          </a:p>
          <a:p>
            <a:pPr algn="l"/>
            <a:endParaRPr lang="en-US" b="0" i="0" dirty="0">
              <a:solidFill>
                <a:srgbClr val="1F1823"/>
              </a:solidFill>
              <a:effectLst/>
              <a:latin typeface="RoobertRC"/>
            </a:endParaRPr>
          </a:p>
          <a:p>
            <a:endParaRPr lang="en-US" dirty="0"/>
          </a:p>
        </p:txBody>
      </p:sp>
      <p:pic>
        <p:nvPicPr>
          <p:cNvPr id="5" name="Picture 4">
            <a:extLst>
              <a:ext uri="{FF2B5EF4-FFF2-40B4-BE49-F238E27FC236}">
                <a16:creationId xmlns:a16="http://schemas.microsoft.com/office/drawing/2014/main" id="{759B1007-F816-4053-B8B2-16BE5D96153E}"/>
              </a:ext>
            </a:extLst>
          </p:cNvPr>
          <p:cNvPicPr>
            <a:picLocks noChangeAspect="1"/>
          </p:cNvPicPr>
          <p:nvPr/>
        </p:nvPicPr>
        <p:blipFill>
          <a:blip r:embed="rId9"/>
          <a:stretch>
            <a:fillRect/>
          </a:stretch>
        </p:blipFill>
        <p:spPr>
          <a:xfrm>
            <a:off x="438311" y="386488"/>
            <a:ext cx="2305372" cy="695422"/>
          </a:xfrm>
          <a:prstGeom prst="rect">
            <a:avLst/>
          </a:prstGeom>
        </p:spPr>
      </p:pic>
      <p:sp>
        <p:nvSpPr>
          <p:cNvPr id="7" name="TextBox 6">
            <a:extLst>
              <a:ext uri="{FF2B5EF4-FFF2-40B4-BE49-F238E27FC236}">
                <a16:creationId xmlns:a16="http://schemas.microsoft.com/office/drawing/2014/main" id="{35F977B9-AB33-436F-9672-98AB6ABA8530}"/>
              </a:ext>
            </a:extLst>
          </p:cNvPr>
          <p:cNvSpPr txBox="1"/>
          <p:nvPr/>
        </p:nvSpPr>
        <p:spPr>
          <a:xfrm>
            <a:off x="914400" y="5715000"/>
            <a:ext cx="5029200" cy="369332"/>
          </a:xfrm>
          <a:prstGeom prst="rect">
            <a:avLst/>
          </a:prstGeom>
          <a:noFill/>
        </p:spPr>
        <p:txBody>
          <a:bodyPr wrap="square">
            <a:spAutoFit/>
          </a:bodyPr>
          <a:lstStyle/>
          <a:p>
            <a:pPr algn="l">
              <a:buFont typeface="Arial" panose="020B0604020202020204" pitchFamily="34" charset="0"/>
              <a:buChar char="•"/>
            </a:pPr>
            <a:endParaRPr lang="en-US" b="0" i="0" dirty="0">
              <a:solidFill>
                <a:srgbClr val="1F1823"/>
              </a:solidFill>
              <a:effectLst/>
              <a:latin typeface="RoobertRC"/>
            </a:endParaRPr>
          </a:p>
        </p:txBody>
      </p:sp>
    </p:spTree>
    <p:extLst>
      <p:ext uri="{BB962C8B-B14F-4D97-AF65-F5344CB8AC3E}">
        <p14:creationId xmlns:p14="http://schemas.microsoft.com/office/powerpoint/2010/main" val="2415690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584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B2069EE-A08E-44F0-B3F9-3CF8CC2DCA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54560" cy="7771880"/>
          </a:xfrm>
          <a:custGeom>
            <a:avLst/>
            <a:gdLst>
              <a:gd name="connsiteX0" fmla="*/ 0 w 6126740"/>
              <a:gd name="connsiteY0" fmla="*/ 0 h 6857542"/>
              <a:gd name="connsiteX1" fmla="*/ 4980067 w 6126740"/>
              <a:gd name="connsiteY1" fmla="*/ 0 h 6857542"/>
              <a:gd name="connsiteX2" fmla="*/ 4992714 w 6126740"/>
              <a:gd name="connsiteY2" fmla="*/ 31774 h 6857542"/>
              <a:gd name="connsiteX3" fmla="*/ 6047722 w 6126740"/>
              <a:gd name="connsiteY3" fmla="*/ 2682457 h 6857542"/>
              <a:gd name="connsiteX4" fmla="*/ 6047722 w 6126740"/>
              <a:gd name="connsiteY4" fmla="*/ 3752208 h 6857542"/>
              <a:gd name="connsiteX5" fmla="*/ 4890218 w 6126740"/>
              <a:gd name="connsiteY5" fmla="*/ 6660411 h 6857542"/>
              <a:gd name="connsiteX6" fmla="*/ 4811756 w 6126740"/>
              <a:gd name="connsiteY6" fmla="*/ 6857542 h 6857542"/>
              <a:gd name="connsiteX7" fmla="*/ 0 w 6126740"/>
              <a:gd name="connsiteY7" fmla="*/ 6857542 h 6857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26740" h="6857542">
                <a:moveTo>
                  <a:pt x="0" y="0"/>
                </a:moveTo>
                <a:lnTo>
                  <a:pt x="4980067" y="0"/>
                </a:lnTo>
                <a:lnTo>
                  <a:pt x="4992714" y="31774"/>
                </a:lnTo>
                <a:cubicBezTo>
                  <a:pt x="6047722" y="2682457"/>
                  <a:pt x="6047722" y="2682457"/>
                  <a:pt x="6047722" y="2682457"/>
                </a:cubicBezTo>
                <a:cubicBezTo>
                  <a:pt x="6153080" y="2988100"/>
                  <a:pt x="6153080" y="3446565"/>
                  <a:pt x="6047722" y="3752208"/>
                </a:cubicBezTo>
                <a:cubicBezTo>
                  <a:pt x="5563735" y="4968215"/>
                  <a:pt x="5185620" y="5918220"/>
                  <a:pt x="4890218" y="6660411"/>
                </a:cubicBezTo>
                <a:lnTo>
                  <a:pt x="4811756" y="6857542"/>
                </a:lnTo>
                <a:lnTo>
                  <a:pt x="0" y="6857542"/>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FBE59A6-CFA4-41F4-939A-B435774AEAA4}"/>
              </a:ext>
            </a:extLst>
          </p:cNvPr>
          <p:cNvSpPr>
            <a:spLocks noGrp="1"/>
          </p:cNvSpPr>
          <p:nvPr>
            <p:ph type="title"/>
          </p:nvPr>
        </p:nvSpPr>
        <p:spPr>
          <a:xfrm>
            <a:off x="633013" y="1469408"/>
            <a:ext cx="3482298" cy="2162219"/>
          </a:xfrm>
        </p:spPr>
        <p:txBody>
          <a:bodyPr anchor="b">
            <a:normAutofit/>
          </a:bodyPr>
          <a:lstStyle/>
          <a:p>
            <a:r>
              <a:rPr lang="en-US" sz="4700" b="1"/>
              <a:t>Video Walk Through</a:t>
            </a:r>
            <a:endParaRPr lang="en-US" sz="4700"/>
          </a:p>
        </p:txBody>
      </p:sp>
      <p:grpSp>
        <p:nvGrpSpPr>
          <p:cNvPr id="15" name="Group 14">
            <a:extLst>
              <a:ext uri="{FF2B5EF4-FFF2-40B4-BE49-F238E27FC236}">
                <a16:creationId xmlns:a16="http://schemas.microsoft.com/office/drawing/2014/main" id="{9C6E8597-0CCE-4A8A-9326-AA52691A1C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8061" y="725423"/>
            <a:ext cx="930914" cy="960165"/>
            <a:chOff x="5307830" y="325570"/>
            <a:chExt cx="1128382" cy="847206"/>
          </a:xfrm>
        </p:grpSpPr>
        <p:sp>
          <p:nvSpPr>
            <p:cNvPr id="16" name="Freeform 5">
              <a:extLst>
                <a:ext uri="{FF2B5EF4-FFF2-40B4-BE49-F238E27FC236}">
                  <a16:creationId xmlns:a16="http://schemas.microsoft.com/office/drawing/2014/main" id="{E78FE76E-DF1D-420B-957F-8ECE93C02B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307830" y="577396"/>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7" name="Freeform 5">
              <a:extLst>
                <a:ext uri="{FF2B5EF4-FFF2-40B4-BE49-F238E27FC236}">
                  <a16:creationId xmlns:a16="http://schemas.microsoft.com/office/drawing/2014/main" id="{CF2F61F0-9758-4DEF-AC08-7B00F04A46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85720" y="325570"/>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pic>
        <p:nvPicPr>
          <p:cNvPr id="6" name="Online Media 5" title="Filling Out Your Profile">
            <a:hlinkClick r:id="" action="ppaction://media"/>
            <a:extLst>
              <a:ext uri="{FF2B5EF4-FFF2-40B4-BE49-F238E27FC236}">
                <a16:creationId xmlns:a16="http://schemas.microsoft.com/office/drawing/2014/main" id="{37DC86A9-DAF2-412C-9EB3-F3B1295060DC}"/>
              </a:ext>
            </a:extLst>
          </p:cNvPr>
          <p:cNvPicPr>
            <a:picLocks noRot="1" noChangeAspect="1"/>
          </p:cNvPicPr>
          <p:nvPr>
            <a:videoFile r:link="rId1"/>
          </p:nvPr>
        </p:nvPicPr>
        <p:blipFill>
          <a:blip r:embed="rId4"/>
          <a:stretch>
            <a:fillRect/>
          </a:stretch>
        </p:blipFill>
        <p:spPr>
          <a:xfrm>
            <a:off x="5424558" y="1227122"/>
            <a:ext cx="4000827" cy="2260467"/>
          </a:xfrm>
          <a:prstGeom prst="rect">
            <a:avLst/>
          </a:prstGeom>
        </p:spPr>
      </p:pic>
      <p:sp>
        <p:nvSpPr>
          <p:cNvPr id="3" name="Text Placeholder 2">
            <a:extLst>
              <a:ext uri="{FF2B5EF4-FFF2-40B4-BE49-F238E27FC236}">
                <a16:creationId xmlns:a16="http://schemas.microsoft.com/office/drawing/2014/main" id="{1FCE4F5C-4278-4825-B2D1-4A438B57E9DD}"/>
              </a:ext>
            </a:extLst>
          </p:cNvPr>
          <p:cNvSpPr>
            <a:spLocks noGrp="1"/>
          </p:cNvSpPr>
          <p:nvPr>
            <p:ph type="body" idx="1"/>
          </p:nvPr>
        </p:nvSpPr>
        <p:spPr>
          <a:xfrm>
            <a:off x="633014" y="3886198"/>
            <a:ext cx="3361919" cy="3106708"/>
          </a:xfrm>
        </p:spPr>
        <p:txBody>
          <a:bodyPr anchor="t">
            <a:normAutofit/>
          </a:bodyPr>
          <a:lstStyle/>
          <a:p>
            <a:pPr>
              <a:spcAft>
                <a:spcPts val="600"/>
              </a:spcAft>
            </a:pPr>
            <a:endParaRPr lang="en-US" sz="1900" b="0" i="0">
              <a:solidFill>
                <a:schemeClr val="bg1"/>
              </a:solidFill>
              <a:effectLst/>
              <a:latin typeface="RoobertRC"/>
            </a:endParaRPr>
          </a:p>
          <a:p>
            <a:pPr>
              <a:spcAft>
                <a:spcPts val="600"/>
              </a:spcAft>
            </a:pPr>
            <a:endParaRPr lang="en-US" sz="1900">
              <a:solidFill>
                <a:schemeClr val="bg1"/>
              </a:solidFill>
            </a:endParaRPr>
          </a:p>
        </p:txBody>
      </p:sp>
      <p:pic>
        <p:nvPicPr>
          <p:cNvPr id="5" name="Picture 4">
            <a:extLst>
              <a:ext uri="{FF2B5EF4-FFF2-40B4-BE49-F238E27FC236}">
                <a16:creationId xmlns:a16="http://schemas.microsoft.com/office/drawing/2014/main" id="{759B1007-F816-4053-B8B2-16BE5D96153E}"/>
              </a:ext>
            </a:extLst>
          </p:cNvPr>
          <p:cNvPicPr>
            <a:picLocks noChangeAspect="1"/>
          </p:cNvPicPr>
          <p:nvPr/>
        </p:nvPicPr>
        <p:blipFill>
          <a:blip r:embed="rId5"/>
          <a:stretch>
            <a:fillRect/>
          </a:stretch>
        </p:blipFill>
        <p:spPr>
          <a:xfrm>
            <a:off x="5432662" y="4767283"/>
            <a:ext cx="3990576" cy="1203768"/>
          </a:xfrm>
          <a:prstGeom prst="rect">
            <a:avLst/>
          </a:prstGeom>
        </p:spPr>
      </p:pic>
    </p:spTree>
    <p:extLst>
      <p:ext uri="{BB962C8B-B14F-4D97-AF65-F5344CB8AC3E}">
        <p14:creationId xmlns:p14="http://schemas.microsoft.com/office/powerpoint/2010/main" val="418782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E59A6-CFA4-41F4-939A-B435774AEAA4}"/>
              </a:ext>
            </a:extLst>
          </p:cNvPr>
          <p:cNvSpPr>
            <a:spLocks noGrp="1"/>
          </p:cNvSpPr>
          <p:nvPr>
            <p:ph type="title"/>
          </p:nvPr>
        </p:nvSpPr>
        <p:spPr>
          <a:xfrm>
            <a:off x="438657" y="457200"/>
            <a:ext cx="9181084" cy="553998"/>
          </a:xfrm>
        </p:spPr>
        <p:txBody>
          <a:bodyPr/>
          <a:lstStyle/>
          <a:p>
            <a:pPr algn="ctr"/>
            <a:r>
              <a:rPr lang="en-US" sz="3600" b="1" dirty="0">
                <a:solidFill>
                  <a:schemeClr val="tx2"/>
                </a:solidFill>
              </a:rPr>
              <a:t>App Download</a:t>
            </a:r>
            <a:endParaRPr lang="en-US" dirty="0"/>
          </a:p>
        </p:txBody>
      </p:sp>
      <p:sp>
        <p:nvSpPr>
          <p:cNvPr id="3" name="Text Placeholder 2">
            <a:extLst>
              <a:ext uri="{FF2B5EF4-FFF2-40B4-BE49-F238E27FC236}">
                <a16:creationId xmlns:a16="http://schemas.microsoft.com/office/drawing/2014/main" id="{1FCE4F5C-4278-4825-B2D1-4A438B57E9DD}"/>
              </a:ext>
            </a:extLst>
          </p:cNvPr>
          <p:cNvSpPr>
            <a:spLocks noGrp="1"/>
          </p:cNvSpPr>
          <p:nvPr>
            <p:ph type="body" idx="1"/>
          </p:nvPr>
        </p:nvSpPr>
        <p:spPr>
          <a:xfrm>
            <a:off x="533400" y="1152622"/>
            <a:ext cx="9141460" cy="553998"/>
          </a:xfrm>
        </p:spPr>
        <p:txBody>
          <a:bodyPr/>
          <a:lstStyle/>
          <a:p>
            <a:pPr algn="l"/>
            <a:endParaRPr lang="en-US" b="0" i="0" dirty="0">
              <a:solidFill>
                <a:srgbClr val="1F1823"/>
              </a:solidFill>
              <a:effectLst/>
              <a:latin typeface="RoobertRC"/>
            </a:endParaRPr>
          </a:p>
          <a:p>
            <a:endParaRPr lang="en-US" dirty="0"/>
          </a:p>
        </p:txBody>
      </p:sp>
      <p:pic>
        <p:nvPicPr>
          <p:cNvPr id="5" name="Picture 4">
            <a:extLst>
              <a:ext uri="{FF2B5EF4-FFF2-40B4-BE49-F238E27FC236}">
                <a16:creationId xmlns:a16="http://schemas.microsoft.com/office/drawing/2014/main" id="{759B1007-F816-4053-B8B2-16BE5D96153E}"/>
              </a:ext>
            </a:extLst>
          </p:cNvPr>
          <p:cNvPicPr>
            <a:picLocks noChangeAspect="1"/>
          </p:cNvPicPr>
          <p:nvPr/>
        </p:nvPicPr>
        <p:blipFill>
          <a:blip r:embed="rId4"/>
          <a:stretch>
            <a:fillRect/>
          </a:stretch>
        </p:blipFill>
        <p:spPr>
          <a:xfrm>
            <a:off x="438311" y="386488"/>
            <a:ext cx="2305372" cy="695422"/>
          </a:xfrm>
          <a:prstGeom prst="rect">
            <a:avLst/>
          </a:prstGeom>
        </p:spPr>
      </p:pic>
      <p:pic>
        <p:nvPicPr>
          <p:cNvPr id="4" name="Online Media 3" title="RightCapital Mobile App">
            <a:hlinkClick r:id="" action="ppaction://media"/>
            <a:extLst>
              <a:ext uri="{FF2B5EF4-FFF2-40B4-BE49-F238E27FC236}">
                <a16:creationId xmlns:a16="http://schemas.microsoft.com/office/drawing/2014/main" id="{1E1B0730-8B87-4F85-8633-301366CA2585}"/>
              </a:ext>
            </a:extLst>
          </p:cNvPr>
          <p:cNvPicPr>
            <a:picLocks noRot="1" noChangeAspect="1"/>
          </p:cNvPicPr>
          <p:nvPr>
            <a:videoFile r:link="rId1"/>
          </p:nvPr>
        </p:nvPicPr>
        <p:blipFill>
          <a:blip r:embed="rId5"/>
          <a:stretch>
            <a:fillRect/>
          </a:stretch>
        </p:blipFill>
        <p:spPr>
          <a:xfrm>
            <a:off x="2209800" y="2209035"/>
            <a:ext cx="5316018" cy="3003550"/>
          </a:xfrm>
          <a:prstGeom prst="rect">
            <a:avLst/>
          </a:prstGeom>
        </p:spPr>
      </p:pic>
      <p:sp>
        <p:nvSpPr>
          <p:cNvPr id="8" name="TextBox 7">
            <a:extLst>
              <a:ext uri="{FF2B5EF4-FFF2-40B4-BE49-F238E27FC236}">
                <a16:creationId xmlns:a16="http://schemas.microsoft.com/office/drawing/2014/main" id="{F199908E-5149-4E2E-A417-03FE41FF8997}"/>
              </a:ext>
            </a:extLst>
          </p:cNvPr>
          <p:cNvSpPr txBox="1"/>
          <p:nvPr/>
        </p:nvSpPr>
        <p:spPr>
          <a:xfrm>
            <a:off x="2286000" y="5391834"/>
            <a:ext cx="5029200" cy="646331"/>
          </a:xfrm>
          <a:prstGeom prst="rect">
            <a:avLst/>
          </a:prstGeom>
          <a:noFill/>
        </p:spPr>
        <p:txBody>
          <a:bodyPr wrap="square">
            <a:spAutoFit/>
          </a:bodyPr>
          <a:lstStyle/>
          <a:p>
            <a:pPr algn="ctr"/>
            <a:r>
              <a:rPr lang="en-US" dirty="0"/>
              <a:t>https://help.rightcapital.com/article/205-rightcapital-mobile-app</a:t>
            </a:r>
          </a:p>
        </p:txBody>
      </p:sp>
    </p:spTree>
    <p:extLst>
      <p:ext uri="{BB962C8B-B14F-4D97-AF65-F5344CB8AC3E}">
        <p14:creationId xmlns:p14="http://schemas.microsoft.com/office/powerpoint/2010/main" val="3382235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E59A6-CFA4-41F4-939A-B435774AEAA4}"/>
              </a:ext>
            </a:extLst>
          </p:cNvPr>
          <p:cNvSpPr>
            <a:spLocks noGrp="1"/>
          </p:cNvSpPr>
          <p:nvPr>
            <p:ph type="title"/>
          </p:nvPr>
        </p:nvSpPr>
        <p:spPr>
          <a:xfrm>
            <a:off x="438657" y="457200"/>
            <a:ext cx="9181084" cy="553998"/>
          </a:xfrm>
        </p:spPr>
        <p:txBody>
          <a:bodyPr/>
          <a:lstStyle/>
          <a:p>
            <a:pPr algn="ctr"/>
            <a:r>
              <a:rPr lang="en-US" dirty="0">
                <a:solidFill>
                  <a:schemeClr val="tx2"/>
                </a:solidFill>
              </a:rPr>
              <a:t>Follow Ups/Tasks</a:t>
            </a:r>
            <a:endParaRPr lang="en-US" dirty="0"/>
          </a:p>
        </p:txBody>
      </p:sp>
      <p:sp>
        <p:nvSpPr>
          <p:cNvPr id="3" name="Text Placeholder 2">
            <a:extLst>
              <a:ext uri="{FF2B5EF4-FFF2-40B4-BE49-F238E27FC236}">
                <a16:creationId xmlns:a16="http://schemas.microsoft.com/office/drawing/2014/main" id="{1FCE4F5C-4278-4825-B2D1-4A438B57E9DD}"/>
              </a:ext>
            </a:extLst>
          </p:cNvPr>
          <p:cNvSpPr>
            <a:spLocks noGrp="1"/>
          </p:cNvSpPr>
          <p:nvPr>
            <p:ph type="body" idx="1"/>
          </p:nvPr>
        </p:nvSpPr>
        <p:spPr>
          <a:xfrm>
            <a:off x="533400" y="1152622"/>
            <a:ext cx="9141460" cy="553998"/>
          </a:xfrm>
        </p:spPr>
        <p:txBody>
          <a:bodyPr/>
          <a:lstStyle/>
          <a:p>
            <a:pPr algn="l"/>
            <a:endParaRPr lang="en-US" b="0" i="0" dirty="0">
              <a:solidFill>
                <a:srgbClr val="1F1823"/>
              </a:solidFill>
              <a:effectLst/>
              <a:latin typeface="RoobertRC"/>
            </a:endParaRPr>
          </a:p>
          <a:p>
            <a:endParaRPr lang="en-US" dirty="0"/>
          </a:p>
        </p:txBody>
      </p:sp>
      <p:pic>
        <p:nvPicPr>
          <p:cNvPr id="7" name="Picture 6">
            <a:extLst>
              <a:ext uri="{FF2B5EF4-FFF2-40B4-BE49-F238E27FC236}">
                <a16:creationId xmlns:a16="http://schemas.microsoft.com/office/drawing/2014/main" id="{696910FD-3B30-4414-B5C1-6D6785F29325}"/>
              </a:ext>
            </a:extLst>
          </p:cNvPr>
          <p:cNvPicPr>
            <a:picLocks noChangeAspect="1"/>
          </p:cNvPicPr>
          <p:nvPr/>
        </p:nvPicPr>
        <p:blipFill>
          <a:blip r:embed="rId3"/>
          <a:stretch>
            <a:fillRect/>
          </a:stretch>
        </p:blipFill>
        <p:spPr>
          <a:xfrm>
            <a:off x="7391400" y="427724"/>
            <a:ext cx="2143424" cy="647790"/>
          </a:xfrm>
          <a:prstGeom prst="rect">
            <a:avLst/>
          </a:prstGeom>
        </p:spPr>
      </p:pic>
      <p:sp>
        <p:nvSpPr>
          <p:cNvPr id="6" name="Rectangle 5">
            <a:extLst>
              <a:ext uri="{FF2B5EF4-FFF2-40B4-BE49-F238E27FC236}">
                <a16:creationId xmlns:a16="http://schemas.microsoft.com/office/drawing/2014/main" id="{2B3F2D5A-A8ED-448D-9222-2D4CDF9AF067}"/>
              </a:ext>
            </a:extLst>
          </p:cNvPr>
          <p:cNvSpPr/>
          <p:nvPr/>
        </p:nvSpPr>
        <p:spPr>
          <a:xfrm>
            <a:off x="3696233" y="1352744"/>
            <a:ext cx="2443312"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Action Item Sent Via Email &amp; Text</a:t>
            </a:r>
          </a:p>
        </p:txBody>
      </p:sp>
      <p:sp>
        <p:nvSpPr>
          <p:cNvPr id="12" name="Rectangle 11">
            <a:extLst>
              <a:ext uri="{FF2B5EF4-FFF2-40B4-BE49-F238E27FC236}">
                <a16:creationId xmlns:a16="http://schemas.microsoft.com/office/drawing/2014/main" id="{41E77C96-B5CE-4BED-82DC-35148D56A0BC}"/>
              </a:ext>
            </a:extLst>
          </p:cNvPr>
          <p:cNvSpPr/>
          <p:nvPr/>
        </p:nvSpPr>
        <p:spPr>
          <a:xfrm>
            <a:off x="3696233" y="2774988"/>
            <a:ext cx="2443312"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Client Reviews/Takes Action On Item</a:t>
            </a:r>
          </a:p>
        </p:txBody>
      </p:sp>
      <p:sp>
        <p:nvSpPr>
          <p:cNvPr id="15" name="Rectangle 14">
            <a:extLst>
              <a:ext uri="{FF2B5EF4-FFF2-40B4-BE49-F238E27FC236}">
                <a16:creationId xmlns:a16="http://schemas.microsoft.com/office/drawing/2014/main" id="{93525AD4-5EF1-4E0E-B42C-DFEB5A37480B}"/>
              </a:ext>
            </a:extLst>
          </p:cNvPr>
          <p:cNvSpPr/>
          <p:nvPr/>
        </p:nvSpPr>
        <p:spPr>
          <a:xfrm>
            <a:off x="3680323" y="4197232"/>
            <a:ext cx="2459222" cy="1060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Client Marks Complete</a:t>
            </a:r>
          </a:p>
        </p:txBody>
      </p:sp>
      <p:sp>
        <p:nvSpPr>
          <p:cNvPr id="16" name="Rectangle 15">
            <a:extLst>
              <a:ext uri="{FF2B5EF4-FFF2-40B4-BE49-F238E27FC236}">
                <a16:creationId xmlns:a16="http://schemas.microsoft.com/office/drawing/2014/main" id="{FEDB0FD2-9777-403D-80A1-7CB96CA51CBD}"/>
              </a:ext>
            </a:extLst>
          </p:cNvPr>
          <p:cNvSpPr/>
          <p:nvPr/>
        </p:nvSpPr>
        <p:spPr>
          <a:xfrm>
            <a:off x="3680323" y="5725916"/>
            <a:ext cx="2459222" cy="1060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 Brick Team Notified</a:t>
            </a:r>
          </a:p>
        </p:txBody>
      </p:sp>
      <p:sp>
        <p:nvSpPr>
          <p:cNvPr id="17" name="Arrow: Down 16">
            <a:extLst>
              <a:ext uri="{FF2B5EF4-FFF2-40B4-BE49-F238E27FC236}">
                <a16:creationId xmlns:a16="http://schemas.microsoft.com/office/drawing/2014/main" id="{BE3623D1-A7EB-4DE3-80AE-347468F60821}"/>
              </a:ext>
            </a:extLst>
          </p:cNvPr>
          <p:cNvSpPr/>
          <p:nvPr/>
        </p:nvSpPr>
        <p:spPr>
          <a:xfrm>
            <a:off x="4800600" y="2343344"/>
            <a:ext cx="228600" cy="4316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Down 17">
            <a:extLst>
              <a:ext uri="{FF2B5EF4-FFF2-40B4-BE49-F238E27FC236}">
                <a16:creationId xmlns:a16="http://schemas.microsoft.com/office/drawing/2014/main" id="{26558111-1861-475D-BBE8-4E100F497B81}"/>
              </a:ext>
            </a:extLst>
          </p:cNvPr>
          <p:cNvSpPr/>
          <p:nvPr/>
        </p:nvSpPr>
        <p:spPr>
          <a:xfrm>
            <a:off x="4795575" y="3790991"/>
            <a:ext cx="228600" cy="4316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Down 18">
            <a:extLst>
              <a:ext uri="{FF2B5EF4-FFF2-40B4-BE49-F238E27FC236}">
                <a16:creationId xmlns:a16="http://schemas.microsoft.com/office/drawing/2014/main" id="{3EF9FC23-1733-4F7C-AB8C-21EA60DA1C09}"/>
              </a:ext>
            </a:extLst>
          </p:cNvPr>
          <p:cNvSpPr/>
          <p:nvPr/>
        </p:nvSpPr>
        <p:spPr>
          <a:xfrm>
            <a:off x="4795575" y="5257800"/>
            <a:ext cx="228600" cy="4316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7587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E73539B-28C1-42B3-8C2D-2BF74020A7B7}"/>
              </a:ext>
            </a:extLst>
          </p:cNvPr>
          <p:cNvSpPr>
            <a:spLocks noGrp="1"/>
          </p:cNvSpPr>
          <p:nvPr>
            <p:ph type="title"/>
          </p:nvPr>
        </p:nvSpPr>
        <p:spPr>
          <a:xfrm>
            <a:off x="6158306" y="2021820"/>
            <a:ext cx="3372028" cy="3274329"/>
          </a:xfrm>
        </p:spPr>
        <p:txBody>
          <a:bodyPr vert="horz" lIns="91440" tIns="45720" rIns="91440" bIns="45720" rtlCol="0" anchor="b">
            <a:normAutofit/>
          </a:bodyPr>
          <a:lstStyle/>
          <a:p>
            <a:pPr rtl="0">
              <a:lnSpc>
                <a:spcPct val="90000"/>
              </a:lnSpc>
              <a:spcBef>
                <a:spcPct val="0"/>
              </a:spcBef>
            </a:pPr>
            <a:r>
              <a:rPr lang="en-US" sz="5200" kern="1200">
                <a:solidFill>
                  <a:schemeClr val="tx1"/>
                </a:solidFill>
                <a:latin typeface="+mj-lt"/>
                <a:cs typeface="+mj-cs"/>
              </a:rPr>
              <a:t> </a:t>
            </a:r>
          </a:p>
        </p:txBody>
      </p:sp>
      <p:sp>
        <p:nvSpPr>
          <p:cNvPr id="42" name="Freeform: Shape 41">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5930142" cy="77724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Box 1">
            <a:extLst>
              <a:ext uri="{FF2B5EF4-FFF2-40B4-BE49-F238E27FC236}">
                <a16:creationId xmlns:a16="http://schemas.microsoft.com/office/drawing/2014/main" id="{AF532394-D3AD-4E98-B1C5-614631655D2F}"/>
              </a:ext>
            </a:extLst>
          </p:cNvPr>
          <p:cNvSpPr txBox="1"/>
          <p:nvPr/>
        </p:nvSpPr>
        <p:spPr>
          <a:xfrm>
            <a:off x="5930142" y="6019800"/>
            <a:ext cx="4572000" cy="769441"/>
          </a:xfrm>
          <a:prstGeom prst="rect">
            <a:avLst/>
          </a:prstGeom>
          <a:noFill/>
        </p:spPr>
        <p:txBody>
          <a:bodyPr wrap="square" rtlCol="0">
            <a:spAutoFit/>
          </a:bodyPr>
          <a:lstStyle/>
          <a:p>
            <a:pPr>
              <a:spcAft>
                <a:spcPts val="600"/>
              </a:spcAft>
            </a:pPr>
            <a:r>
              <a:rPr lang="en-US" sz="4400" dirty="0">
                <a:latin typeface="Times New Roman" panose="02020603050405020304" pitchFamily="18" charset="0"/>
                <a:cs typeface="Times New Roman" panose="02020603050405020304" pitchFamily="18" charset="0"/>
              </a:rPr>
              <a:t>Thank You</a:t>
            </a:r>
          </a:p>
        </p:txBody>
      </p:sp>
      <p:pic>
        <p:nvPicPr>
          <p:cNvPr id="34" name="Picture 33">
            <a:extLst>
              <a:ext uri="{FF2B5EF4-FFF2-40B4-BE49-F238E27FC236}">
                <a16:creationId xmlns:a16="http://schemas.microsoft.com/office/drawing/2014/main" id="{613B6F31-08BA-4B8F-AE35-BB308432F6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1600200"/>
            <a:ext cx="3447589" cy="3447589"/>
          </a:xfrm>
          <a:prstGeom prst="rect">
            <a:avLst/>
          </a:prstGeom>
        </p:spPr>
      </p:pic>
    </p:spTree>
    <p:extLst>
      <p:ext uri="{BB962C8B-B14F-4D97-AF65-F5344CB8AC3E}">
        <p14:creationId xmlns:p14="http://schemas.microsoft.com/office/powerpoint/2010/main" val="58475301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7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E73539B-28C1-42B3-8C2D-2BF74020A7B7}"/>
              </a:ext>
            </a:extLst>
          </p:cNvPr>
          <p:cNvSpPr>
            <a:spLocks noGrp="1"/>
          </p:cNvSpPr>
          <p:nvPr>
            <p:ph type="title"/>
          </p:nvPr>
        </p:nvSpPr>
        <p:spPr>
          <a:xfrm>
            <a:off x="5867400" y="838200"/>
            <a:ext cx="4120134" cy="4267200"/>
          </a:xfrm>
        </p:spPr>
        <p:txBody>
          <a:bodyPr vert="horz" lIns="91440" tIns="45720" rIns="91440" bIns="45720" rtlCol="0" anchor="b">
            <a:normAutofit/>
          </a:bodyPr>
          <a:lstStyle/>
          <a:p>
            <a:pPr rtl="0">
              <a:lnSpc>
                <a:spcPct val="90000"/>
              </a:lnSpc>
              <a:spcBef>
                <a:spcPct val="0"/>
              </a:spcBef>
            </a:pPr>
            <a:r>
              <a:rPr lang="en-US" sz="2500" kern="1200" dirty="0">
                <a:solidFill>
                  <a:schemeClr val="tx1"/>
                </a:solidFill>
                <a:latin typeface="+mj-lt"/>
                <a:cs typeface="+mj-cs"/>
              </a:rPr>
              <a:t>    Agenda</a:t>
            </a:r>
            <a:br>
              <a:rPr lang="en-US" sz="2500" kern="1200" dirty="0">
                <a:solidFill>
                  <a:schemeClr val="tx1"/>
                </a:solidFill>
                <a:latin typeface="+mj-lt"/>
                <a:cs typeface="+mj-cs"/>
              </a:rPr>
            </a:br>
            <a:br>
              <a:rPr lang="en-US" sz="2500" kern="1200" dirty="0">
                <a:solidFill>
                  <a:schemeClr val="tx1"/>
                </a:solidFill>
                <a:latin typeface="+mj-lt"/>
                <a:cs typeface="+mj-cs"/>
              </a:rPr>
            </a:br>
            <a:r>
              <a:rPr lang="en-US" sz="2500" kern="1200" dirty="0">
                <a:solidFill>
                  <a:schemeClr val="tx1"/>
                </a:solidFill>
                <a:latin typeface="+mj-lt"/>
                <a:cs typeface="+mj-cs"/>
              </a:rPr>
              <a:t>    </a:t>
            </a:r>
            <a:r>
              <a:rPr lang="en-US" sz="2200" b="0" kern="1200" dirty="0">
                <a:solidFill>
                  <a:schemeClr val="tx1"/>
                </a:solidFill>
                <a:latin typeface="+mj-lt"/>
                <a:cs typeface="+mj-cs"/>
              </a:rPr>
              <a:t>Core Deliverables</a:t>
            </a:r>
            <a:br>
              <a:rPr lang="en-US" sz="2200" b="0" kern="1200" dirty="0">
                <a:solidFill>
                  <a:schemeClr val="tx1"/>
                </a:solidFill>
                <a:latin typeface="+mj-lt"/>
                <a:cs typeface="+mj-cs"/>
              </a:rPr>
            </a:br>
            <a:br>
              <a:rPr lang="en-US" sz="2200" b="0" kern="1200" dirty="0">
                <a:solidFill>
                  <a:schemeClr val="tx1"/>
                </a:solidFill>
                <a:latin typeface="+mj-lt"/>
                <a:cs typeface="+mj-cs"/>
              </a:rPr>
            </a:br>
            <a:r>
              <a:rPr lang="en-US" sz="2200" b="0" kern="1200" dirty="0">
                <a:solidFill>
                  <a:schemeClr val="tx1"/>
                </a:solidFill>
                <a:latin typeface="+mj-lt"/>
                <a:cs typeface="+mj-cs"/>
              </a:rPr>
              <a:t>     Advice Pay: Engagement Letter</a:t>
            </a:r>
            <a:br>
              <a:rPr lang="en-US" sz="2200" b="0" kern="1200" dirty="0">
                <a:solidFill>
                  <a:schemeClr val="tx1"/>
                </a:solidFill>
                <a:latin typeface="+mj-lt"/>
                <a:cs typeface="+mj-cs"/>
              </a:rPr>
            </a:br>
            <a:br>
              <a:rPr lang="en-US" sz="2200" b="0" kern="1200" dirty="0">
                <a:solidFill>
                  <a:schemeClr val="tx1"/>
                </a:solidFill>
                <a:latin typeface="+mj-lt"/>
                <a:cs typeface="+mj-cs"/>
              </a:rPr>
            </a:br>
            <a:r>
              <a:rPr lang="en-US" sz="2200" b="0" kern="1200" dirty="0">
                <a:solidFill>
                  <a:schemeClr val="tx1"/>
                </a:solidFill>
                <a:latin typeface="+mj-lt"/>
                <a:cs typeface="+mj-cs"/>
              </a:rPr>
              <a:t>     Advice Pay: Billing</a:t>
            </a:r>
            <a:br>
              <a:rPr lang="en-US" sz="2200" b="0" kern="1200" dirty="0">
                <a:solidFill>
                  <a:schemeClr val="tx1"/>
                </a:solidFill>
                <a:latin typeface="+mj-lt"/>
                <a:cs typeface="+mj-cs"/>
              </a:rPr>
            </a:br>
            <a:br>
              <a:rPr lang="en-US" sz="2200" b="0" kern="1200" dirty="0">
                <a:solidFill>
                  <a:schemeClr val="tx1"/>
                </a:solidFill>
                <a:latin typeface="+mj-lt"/>
                <a:cs typeface="+mj-cs"/>
              </a:rPr>
            </a:br>
            <a:r>
              <a:rPr lang="en-US" sz="2200" b="0" kern="1200" dirty="0">
                <a:solidFill>
                  <a:schemeClr val="tx1"/>
                </a:solidFill>
                <a:latin typeface="+mj-lt"/>
                <a:cs typeface="+mj-cs"/>
              </a:rPr>
              <a:t>     </a:t>
            </a:r>
            <a:r>
              <a:rPr lang="en-US" sz="2200" b="0" kern="1200" dirty="0" err="1">
                <a:solidFill>
                  <a:schemeClr val="tx1"/>
                </a:solidFill>
                <a:latin typeface="+mj-lt"/>
                <a:cs typeface="+mj-cs"/>
              </a:rPr>
              <a:t>RightCapital</a:t>
            </a:r>
            <a:r>
              <a:rPr lang="en-US" sz="2200" b="0" kern="1200" dirty="0">
                <a:solidFill>
                  <a:schemeClr val="tx1"/>
                </a:solidFill>
                <a:latin typeface="+mj-lt"/>
                <a:cs typeface="+mj-cs"/>
              </a:rPr>
              <a:t>: Building	 the Plan</a:t>
            </a:r>
            <a:br>
              <a:rPr lang="en-US" sz="2500" kern="1200" dirty="0">
                <a:solidFill>
                  <a:schemeClr val="tx1"/>
                </a:solidFill>
                <a:latin typeface="+mj-lt"/>
                <a:cs typeface="+mj-cs"/>
              </a:rPr>
            </a:br>
            <a:endParaRPr lang="en-US" sz="2500" kern="1200" dirty="0">
              <a:solidFill>
                <a:schemeClr val="tx1"/>
              </a:solidFill>
              <a:latin typeface="+mj-lt"/>
              <a:cs typeface="+mj-cs"/>
            </a:endParaRPr>
          </a:p>
        </p:txBody>
      </p:sp>
      <p:sp>
        <p:nvSpPr>
          <p:cNvPr id="42" name="Freeform: Shape 41">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5930142" cy="77724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4" name="Picture 33">
            <a:extLst>
              <a:ext uri="{FF2B5EF4-FFF2-40B4-BE49-F238E27FC236}">
                <a16:creationId xmlns:a16="http://schemas.microsoft.com/office/drawing/2014/main" id="{21787D74-D386-445C-9DBB-3406A55180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1600200"/>
            <a:ext cx="3447589" cy="3447589"/>
          </a:xfrm>
          <a:prstGeom prst="rect">
            <a:avLst/>
          </a:prstGeom>
        </p:spPr>
      </p:pic>
    </p:spTree>
    <p:extLst>
      <p:ext uri="{BB962C8B-B14F-4D97-AF65-F5344CB8AC3E}">
        <p14:creationId xmlns:p14="http://schemas.microsoft.com/office/powerpoint/2010/main" val="244350534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4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A150F27-D1E5-4C16-8994-06F78B106BB1}"/>
              </a:ext>
            </a:extLst>
          </p:cNvPr>
          <p:cNvSpPr txBox="1"/>
          <p:nvPr/>
        </p:nvSpPr>
        <p:spPr>
          <a:xfrm>
            <a:off x="2286000" y="350565"/>
            <a:ext cx="5943689" cy="769441"/>
          </a:xfrm>
          <a:prstGeom prst="rect">
            <a:avLst/>
          </a:prstGeom>
          <a:noFill/>
        </p:spPr>
        <p:txBody>
          <a:bodyPr wrap="square" rtlCol="0">
            <a:spAutoFit/>
          </a:bodyPr>
          <a:lstStyle/>
          <a:p>
            <a:r>
              <a:rPr lang="en-US" sz="4400" b="1" dirty="0">
                <a:solidFill>
                  <a:schemeClr val="tx2"/>
                </a:solidFill>
              </a:rPr>
              <a:t>Core Three Deliverables</a:t>
            </a:r>
          </a:p>
        </p:txBody>
      </p:sp>
      <p:sp>
        <p:nvSpPr>
          <p:cNvPr id="22" name="TextBox 21">
            <a:extLst>
              <a:ext uri="{FF2B5EF4-FFF2-40B4-BE49-F238E27FC236}">
                <a16:creationId xmlns:a16="http://schemas.microsoft.com/office/drawing/2014/main" id="{A6001D5C-BF67-46D0-BEAC-BE7D262E8611}"/>
              </a:ext>
            </a:extLst>
          </p:cNvPr>
          <p:cNvSpPr txBox="1"/>
          <p:nvPr/>
        </p:nvSpPr>
        <p:spPr>
          <a:xfrm>
            <a:off x="152400" y="1219200"/>
            <a:ext cx="9525000" cy="8125301"/>
          </a:xfrm>
          <a:prstGeom prst="rect">
            <a:avLst/>
          </a:prstGeom>
          <a:noFill/>
        </p:spPr>
        <p:txBody>
          <a:bodyPr wrap="square">
            <a:spAutoFit/>
          </a:bodyPr>
          <a:lstStyle/>
          <a:p>
            <a:pPr marL="215265" marR="0">
              <a:spcBef>
                <a:spcPts val="0"/>
              </a:spcBef>
              <a:spcAft>
                <a:spcPts val="0"/>
              </a:spcAft>
            </a:pPr>
            <a:r>
              <a:rPr lang="en-US" sz="1800" u="sng" dirty="0">
                <a:effectLst/>
                <a:latin typeface="Calibri" panose="020F0502020204030204" pitchFamily="34" charset="0"/>
                <a:ea typeface="Calibri" panose="020F0502020204030204" pitchFamily="34" charset="0"/>
              </a:rPr>
              <a:t>New Clients Core</a:t>
            </a:r>
          </a:p>
          <a:p>
            <a:pPr marL="558165" marR="0" indent="-342900">
              <a:spcBef>
                <a:spcPts val="0"/>
              </a:spcBef>
              <a:spcAft>
                <a:spcPts val="0"/>
              </a:spcAft>
              <a:buAutoNum type="arabicParenR"/>
            </a:pPr>
            <a:r>
              <a:rPr lang="en-US" sz="1800" b="1" dirty="0">
                <a:solidFill>
                  <a:srgbClr val="00B050"/>
                </a:solidFill>
                <a:effectLst/>
                <a:latin typeface="Calibri" panose="020F0502020204030204" pitchFamily="34" charset="0"/>
                <a:ea typeface="Calibri" panose="020F0502020204030204" pitchFamily="34" charset="0"/>
              </a:rPr>
              <a:t>Comprehensive Financial Plan</a:t>
            </a:r>
          </a:p>
          <a:p>
            <a:pPr marL="558165" marR="0" indent="-342900">
              <a:spcBef>
                <a:spcPts val="0"/>
              </a:spcBef>
              <a:spcAft>
                <a:spcPts val="0"/>
              </a:spcAft>
              <a:buAutoNum type="arabicParenR"/>
            </a:pPr>
            <a:r>
              <a:rPr lang="en-US" b="1" dirty="0">
                <a:solidFill>
                  <a:srgbClr val="00B050"/>
                </a:solidFill>
                <a:latin typeface="Calibri" panose="020F0502020204030204" pitchFamily="34" charset="0"/>
                <a:ea typeface="Calibri" panose="020F0502020204030204" pitchFamily="34" charset="0"/>
              </a:rPr>
              <a:t>Tax Report/Tax Plan</a:t>
            </a:r>
          </a:p>
          <a:p>
            <a:pPr marL="558165" marR="0" indent="-342900">
              <a:spcBef>
                <a:spcPts val="0"/>
              </a:spcBef>
              <a:spcAft>
                <a:spcPts val="0"/>
              </a:spcAft>
              <a:buAutoNum type="arabicParenR"/>
            </a:pPr>
            <a:endParaRPr lang="en-US" sz="1800" dirty="0">
              <a:effectLst/>
              <a:latin typeface="Calibri" panose="020F0502020204030204" pitchFamily="34" charset="0"/>
              <a:ea typeface="Calibri" panose="020F0502020204030204" pitchFamily="34" charset="0"/>
            </a:endParaRPr>
          </a:p>
          <a:p>
            <a:pPr marL="558165" marR="0" indent="-342900">
              <a:spcBef>
                <a:spcPts val="0"/>
              </a:spcBef>
              <a:spcAft>
                <a:spcPts val="0"/>
              </a:spcAft>
              <a:buAutoNum type="arabicParenR"/>
            </a:pPr>
            <a:r>
              <a:rPr lang="en-US" sz="1800" dirty="0">
                <a:effectLst/>
                <a:latin typeface="Calibri" panose="020F0502020204030204" pitchFamily="34" charset="0"/>
                <a:ea typeface="Calibri" panose="020F0502020204030204" pitchFamily="34" charset="0"/>
              </a:rPr>
              <a:t>Investment Plan </a:t>
            </a:r>
          </a:p>
          <a:p>
            <a:pPr marL="1015365" lvl="1" indent="-342900">
              <a:buFont typeface="Arial" panose="020B0604020202020204" pitchFamily="34" charset="0"/>
              <a:buChar char="•"/>
            </a:pPr>
            <a:r>
              <a:rPr lang="en-US" dirty="0">
                <a:effectLst/>
                <a:latin typeface="Calibri" panose="020F0502020204030204" pitchFamily="34" charset="0"/>
                <a:ea typeface="Calibri" panose="020F0502020204030204" pitchFamily="34" charset="0"/>
              </a:rPr>
              <a:t>Comprised of:</a:t>
            </a:r>
          </a:p>
          <a:p>
            <a:pPr marL="1472565" lvl="2" indent="-342900">
              <a:buFont typeface="Arial" panose="020B0604020202020204" pitchFamily="34" charset="0"/>
              <a:buChar char="•"/>
            </a:pPr>
            <a:r>
              <a:rPr lang="en-US" dirty="0">
                <a:effectLst/>
                <a:latin typeface="Calibri" panose="020F0502020204030204" pitchFamily="34" charset="0"/>
                <a:ea typeface="Calibri" panose="020F0502020204030204" pitchFamily="34" charset="0"/>
              </a:rPr>
              <a:t>Risk Qu</a:t>
            </a:r>
            <a:r>
              <a:rPr lang="en-US" dirty="0">
                <a:latin typeface="Calibri" panose="020F0502020204030204" pitchFamily="34" charset="0"/>
                <a:ea typeface="Calibri" panose="020F0502020204030204" pitchFamily="34" charset="0"/>
              </a:rPr>
              <a:t>estionnaire</a:t>
            </a:r>
          </a:p>
          <a:p>
            <a:pPr marL="1472565" lvl="2" indent="-342900">
              <a:buFont typeface="Arial" panose="020B0604020202020204" pitchFamily="34" charset="0"/>
              <a:buChar char="•"/>
            </a:pPr>
            <a:r>
              <a:rPr lang="en-US" dirty="0">
                <a:effectLst/>
                <a:latin typeface="Calibri" panose="020F0502020204030204" pitchFamily="34" charset="0"/>
                <a:ea typeface="Calibri" panose="020F0502020204030204" pitchFamily="34" charset="0"/>
              </a:rPr>
              <a:t>IPS</a:t>
            </a:r>
          </a:p>
          <a:p>
            <a:pPr marL="1472565" lvl="2" indent="-342900">
              <a:buFont typeface="Arial" panose="020B0604020202020204" pitchFamily="34" charset="0"/>
              <a:buChar char="•"/>
            </a:pPr>
            <a:r>
              <a:rPr lang="en-US" dirty="0">
                <a:effectLst/>
                <a:latin typeface="Calibri" panose="020F0502020204030204" pitchFamily="34" charset="0"/>
                <a:ea typeface="Calibri" panose="020F0502020204030204" pitchFamily="34" charset="0"/>
              </a:rPr>
              <a:t>Investment Personality Assessment</a:t>
            </a:r>
          </a:p>
          <a:p>
            <a:pPr marL="215265" marR="0">
              <a:spcBef>
                <a:spcPts val="0"/>
              </a:spcBef>
              <a:spcAft>
                <a:spcPts val="0"/>
              </a:spcAft>
            </a:pPr>
            <a:endParaRPr lang="en-US" dirty="0">
              <a:latin typeface="Calibri" panose="020F0502020204030204" pitchFamily="34" charset="0"/>
              <a:ea typeface="Calibri" panose="020F0502020204030204" pitchFamily="34" charset="0"/>
            </a:endParaRPr>
          </a:p>
          <a:p>
            <a:pPr marL="215265" marR="0">
              <a:spcBef>
                <a:spcPts val="0"/>
              </a:spcBef>
              <a:spcAft>
                <a:spcPts val="0"/>
              </a:spcAft>
            </a:pPr>
            <a:r>
              <a:rPr lang="en-US" sz="1800" u="sng" dirty="0">
                <a:effectLst/>
                <a:latin typeface="Calibri" panose="020F0502020204030204" pitchFamily="34" charset="0"/>
                <a:ea typeface="Calibri" panose="020F0502020204030204" pitchFamily="34" charset="0"/>
              </a:rPr>
              <a:t>Ongoing Core</a:t>
            </a:r>
          </a:p>
          <a:p>
            <a:pPr marL="558165" marR="0" indent="-342900">
              <a:spcBef>
                <a:spcPts val="0"/>
              </a:spcBef>
              <a:spcAft>
                <a:spcPts val="0"/>
              </a:spcAft>
              <a:buAutoNum type="arabicParenR"/>
            </a:pPr>
            <a:r>
              <a:rPr lang="en-US" dirty="0">
                <a:latin typeface="Calibri" panose="020F0502020204030204" pitchFamily="34" charset="0"/>
                <a:ea typeface="Calibri" panose="020F0502020204030204" pitchFamily="34" charset="0"/>
              </a:rPr>
              <a:t>Financial Plan Summary</a:t>
            </a:r>
          </a:p>
          <a:p>
            <a:pPr marL="558165" marR="0" indent="-342900">
              <a:spcBef>
                <a:spcPts val="0"/>
              </a:spcBef>
              <a:spcAft>
                <a:spcPts val="0"/>
              </a:spcAft>
              <a:buAutoNum type="arabicParenR"/>
            </a:pPr>
            <a:r>
              <a:rPr lang="en-US" dirty="0">
                <a:latin typeface="Calibri" panose="020F0502020204030204" pitchFamily="34" charset="0"/>
                <a:ea typeface="Calibri" panose="020F0502020204030204" pitchFamily="34" charset="0"/>
              </a:rPr>
              <a:t>Tax Report/Summary</a:t>
            </a:r>
          </a:p>
          <a:p>
            <a:pPr marL="558165" marR="0" indent="-342900">
              <a:spcBef>
                <a:spcPts val="0"/>
              </a:spcBef>
              <a:spcAft>
                <a:spcPts val="0"/>
              </a:spcAft>
              <a:buAutoNum type="arabicParenR"/>
            </a:pPr>
            <a:r>
              <a:rPr lang="en-US" dirty="0">
                <a:latin typeface="Calibri" panose="020F0502020204030204" pitchFamily="34" charset="0"/>
                <a:ea typeface="Calibri" panose="020F0502020204030204" pitchFamily="34" charset="0"/>
              </a:rPr>
              <a:t>Portfolio Investment Summary</a:t>
            </a:r>
          </a:p>
          <a:p>
            <a:pPr marL="558165" marR="0" indent="-342900">
              <a:spcBef>
                <a:spcPts val="0"/>
              </a:spcBef>
              <a:spcAft>
                <a:spcPts val="0"/>
              </a:spcAft>
              <a:buAutoNum type="arabicParenR"/>
            </a:pPr>
            <a:endParaRPr lang="en-US" dirty="0">
              <a:latin typeface="Calibri" panose="020F0502020204030204" pitchFamily="34" charset="0"/>
              <a:ea typeface="Calibri" panose="020F0502020204030204" pitchFamily="34" charset="0"/>
            </a:endParaRPr>
          </a:p>
          <a:p>
            <a:pPr marL="215265"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558165" marR="0" indent="-342900">
              <a:spcBef>
                <a:spcPts val="0"/>
              </a:spcBef>
              <a:spcAft>
                <a:spcPts val="0"/>
              </a:spcAft>
              <a:buAutoNum type="arabicParenR"/>
            </a:pPr>
            <a:endParaRPr lang="en-US" dirty="0">
              <a:latin typeface="Calibri" panose="020F0502020204030204" pitchFamily="34" charset="0"/>
              <a:ea typeface="Calibri" panose="020F0502020204030204" pitchFamily="34" charset="0"/>
            </a:endParaRPr>
          </a:p>
          <a:p>
            <a:pPr marL="558165" marR="0" indent="-342900">
              <a:spcBef>
                <a:spcPts val="0"/>
              </a:spcBef>
              <a:spcAft>
                <a:spcPts val="0"/>
              </a:spcAft>
              <a:buAutoNum type="arabicParenR"/>
            </a:pPr>
            <a:endParaRPr lang="en-US" sz="1800" dirty="0">
              <a:effectLst/>
              <a:latin typeface="Calibri" panose="020F0502020204030204" pitchFamily="34" charset="0"/>
              <a:ea typeface="Calibri" panose="020F0502020204030204" pitchFamily="34" charset="0"/>
            </a:endParaRPr>
          </a:p>
          <a:p>
            <a:pPr marL="215265" marR="0">
              <a:spcBef>
                <a:spcPts val="0"/>
              </a:spcBef>
              <a:spcAft>
                <a:spcPts val="0"/>
              </a:spcAft>
            </a:pPr>
            <a:endParaRPr lang="en-US" sz="1800" dirty="0">
              <a:effectLst/>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b="0" i="0" dirty="0">
              <a:solidFill>
                <a:srgbClr val="555555"/>
              </a:solidFill>
              <a:effectLst/>
              <a:latin typeface="Roboto" panose="02000000000000000000" pitchFamily="2"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p:txBody>
      </p:sp>
      <p:sp>
        <p:nvSpPr>
          <p:cNvPr id="23" name="Oval 22">
            <a:extLst>
              <a:ext uri="{FF2B5EF4-FFF2-40B4-BE49-F238E27FC236}">
                <a16:creationId xmlns:a16="http://schemas.microsoft.com/office/drawing/2014/main" id="{21603059-59A3-4166-AE7D-CDF01F67C43B}"/>
              </a:ext>
            </a:extLst>
          </p:cNvPr>
          <p:cNvSpPr/>
          <p:nvPr/>
        </p:nvSpPr>
        <p:spPr>
          <a:xfrm>
            <a:off x="1486318" y="5591070"/>
            <a:ext cx="914400" cy="990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solidFill>
              </a:rPr>
              <a:t>1</a:t>
            </a:r>
          </a:p>
        </p:txBody>
      </p:sp>
      <p:sp>
        <p:nvSpPr>
          <p:cNvPr id="24" name="Oval 23">
            <a:extLst>
              <a:ext uri="{FF2B5EF4-FFF2-40B4-BE49-F238E27FC236}">
                <a16:creationId xmlns:a16="http://schemas.microsoft.com/office/drawing/2014/main" id="{DAF8126F-9FEA-4F9A-93A2-74D9CCDB5107}"/>
              </a:ext>
            </a:extLst>
          </p:cNvPr>
          <p:cNvSpPr/>
          <p:nvPr/>
        </p:nvSpPr>
        <p:spPr>
          <a:xfrm>
            <a:off x="3451607" y="5573485"/>
            <a:ext cx="914400" cy="990600"/>
          </a:xfrm>
          <a:prstGeom prst="ellipse">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C000"/>
                </a:solidFill>
              </a:rPr>
              <a:t>2</a:t>
            </a:r>
          </a:p>
        </p:txBody>
      </p:sp>
      <p:sp>
        <p:nvSpPr>
          <p:cNvPr id="25" name="Oval 24">
            <a:extLst>
              <a:ext uri="{FF2B5EF4-FFF2-40B4-BE49-F238E27FC236}">
                <a16:creationId xmlns:a16="http://schemas.microsoft.com/office/drawing/2014/main" id="{3ED27438-7F7B-4C55-A73A-1A336B089ED0}"/>
              </a:ext>
            </a:extLst>
          </p:cNvPr>
          <p:cNvSpPr/>
          <p:nvPr/>
        </p:nvSpPr>
        <p:spPr>
          <a:xfrm>
            <a:off x="5506499" y="5591070"/>
            <a:ext cx="914400" cy="990600"/>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B050"/>
                </a:solidFill>
              </a:rPr>
              <a:t>3</a:t>
            </a:r>
          </a:p>
        </p:txBody>
      </p:sp>
      <p:sp>
        <p:nvSpPr>
          <p:cNvPr id="26" name="Oval 25">
            <a:extLst>
              <a:ext uri="{FF2B5EF4-FFF2-40B4-BE49-F238E27FC236}">
                <a16:creationId xmlns:a16="http://schemas.microsoft.com/office/drawing/2014/main" id="{616ADB1F-FB08-4056-828B-748BE6E2584F}"/>
              </a:ext>
            </a:extLst>
          </p:cNvPr>
          <p:cNvSpPr/>
          <p:nvPr/>
        </p:nvSpPr>
        <p:spPr>
          <a:xfrm>
            <a:off x="7537933" y="5589750"/>
            <a:ext cx="914400" cy="990600"/>
          </a:xfrm>
          <a:prstGeom prst="ellipse">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7030A0"/>
                </a:solidFill>
              </a:rPr>
              <a:t>4</a:t>
            </a:r>
          </a:p>
        </p:txBody>
      </p:sp>
      <p:sp>
        <p:nvSpPr>
          <p:cNvPr id="27" name="Arrow: Right 26">
            <a:extLst>
              <a:ext uri="{FF2B5EF4-FFF2-40B4-BE49-F238E27FC236}">
                <a16:creationId xmlns:a16="http://schemas.microsoft.com/office/drawing/2014/main" id="{C2D093D4-2F5E-48ED-A2B1-53C12DB881A5}"/>
              </a:ext>
            </a:extLst>
          </p:cNvPr>
          <p:cNvSpPr/>
          <p:nvPr/>
        </p:nvSpPr>
        <p:spPr>
          <a:xfrm>
            <a:off x="2628481" y="589587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596BD8D3-D032-40BA-8D85-D5E6F638CD6A}"/>
              </a:ext>
            </a:extLst>
          </p:cNvPr>
          <p:cNvSpPr/>
          <p:nvPr/>
        </p:nvSpPr>
        <p:spPr>
          <a:xfrm>
            <a:off x="4572000" y="589587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DF89F19C-021C-443B-913D-CA0BE065A0D3}"/>
              </a:ext>
            </a:extLst>
          </p:cNvPr>
          <p:cNvSpPr/>
          <p:nvPr/>
        </p:nvSpPr>
        <p:spPr>
          <a:xfrm>
            <a:off x="6629817" y="5896643"/>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99BE665-2D58-4E1E-AC04-2C4AF9CE8EF4}"/>
              </a:ext>
            </a:extLst>
          </p:cNvPr>
          <p:cNvSpPr/>
          <p:nvPr/>
        </p:nvSpPr>
        <p:spPr>
          <a:xfrm>
            <a:off x="1486685" y="5116285"/>
            <a:ext cx="914033"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Organize</a:t>
            </a:r>
          </a:p>
        </p:txBody>
      </p:sp>
      <p:sp>
        <p:nvSpPr>
          <p:cNvPr id="30" name="Rectangle 29">
            <a:extLst>
              <a:ext uri="{FF2B5EF4-FFF2-40B4-BE49-F238E27FC236}">
                <a16:creationId xmlns:a16="http://schemas.microsoft.com/office/drawing/2014/main" id="{5366FA3E-03C6-4186-8961-F31313677A37}"/>
              </a:ext>
            </a:extLst>
          </p:cNvPr>
          <p:cNvSpPr/>
          <p:nvPr/>
        </p:nvSpPr>
        <p:spPr>
          <a:xfrm>
            <a:off x="3495659" y="5116285"/>
            <a:ext cx="825932" cy="338554"/>
          </a:xfrm>
          <a:prstGeom prst="rect">
            <a:avLst/>
          </a:prstGeom>
          <a:noFill/>
        </p:spPr>
        <p:txBody>
          <a:bodyPr wrap="none" lIns="91440" tIns="45720" rIns="91440" bIns="45720">
            <a:spAutoFit/>
          </a:bodyPr>
          <a:lstStyle/>
          <a:p>
            <a:pPr algn="ctr"/>
            <a:r>
              <a:rPr lang="en-US" sz="1600" dirty="0">
                <a:ln w="0"/>
                <a:effectLst>
                  <a:outerShdw blurRad="38100" dist="19050" dir="2700000" algn="tl" rotWithShape="0">
                    <a:schemeClr val="dk1">
                      <a:alpha val="40000"/>
                    </a:schemeClr>
                  </a:outerShdw>
                </a:effectLst>
              </a:rPr>
              <a:t>Analyze</a:t>
            </a:r>
            <a:endParaRPr lang="en-US" sz="1600" b="0" cap="none" spc="0" dirty="0">
              <a:ln w="0"/>
              <a:solidFill>
                <a:schemeClr val="tx1"/>
              </a:solidFill>
              <a:effectLst>
                <a:outerShdw blurRad="38100" dist="19050" dir="2700000" algn="tl" rotWithShape="0">
                  <a:schemeClr val="dk1">
                    <a:alpha val="40000"/>
                  </a:schemeClr>
                </a:outerShdw>
              </a:effectLst>
            </a:endParaRPr>
          </a:p>
        </p:txBody>
      </p:sp>
      <p:sp>
        <p:nvSpPr>
          <p:cNvPr id="31" name="Rectangle 30">
            <a:extLst>
              <a:ext uri="{FF2B5EF4-FFF2-40B4-BE49-F238E27FC236}">
                <a16:creationId xmlns:a16="http://schemas.microsoft.com/office/drawing/2014/main" id="{E4465897-D439-4D50-BB09-73580FEBC06A}"/>
              </a:ext>
            </a:extLst>
          </p:cNvPr>
          <p:cNvSpPr/>
          <p:nvPr/>
        </p:nvSpPr>
        <p:spPr>
          <a:xfrm>
            <a:off x="5585413" y="5116285"/>
            <a:ext cx="756938"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Decide</a:t>
            </a:r>
          </a:p>
        </p:txBody>
      </p:sp>
      <p:sp>
        <p:nvSpPr>
          <p:cNvPr id="32" name="Rectangle 31">
            <a:extLst>
              <a:ext uri="{FF2B5EF4-FFF2-40B4-BE49-F238E27FC236}">
                <a16:creationId xmlns:a16="http://schemas.microsoft.com/office/drawing/2014/main" id="{0FC79560-0A65-431A-B7D2-199C85B232F1}"/>
              </a:ext>
            </a:extLst>
          </p:cNvPr>
          <p:cNvSpPr/>
          <p:nvPr/>
        </p:nvSpPr>
        <p:spPr>
          <a:xfrm>
            <a:off x="7761368" y="5116285"/>
            <a:ext cx="458780"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Act</a:t>
            </a:r>
          </a:p>
        </p:txBody>
      </p:sp>
      <p:sp>
        <p:nvSpPr>
          <p:cNvPr id="2" name="Right Brace 1">
            <a:extLst>
              <a:ext uri="{FF2B5EF4-FFF2-40B4-BE49-F238E27FC236}">
                <a16:creationId xmlns:a16="http://schemas.microsoft.com/office/drawing/2014/main" id="{734467CD-88CC-4B8E-9FA6-405F6F408E3D}"/>
              </a:ext>
            </a:extLst>
          </p:cNvPr>
          <p:cNvSpPr/>
          <p:nvPr/>
        </p:nvSpPr>
        <p:spPr>
          <a:xfrm>
            <a:off x="3810000" y="1600200"/>
            <a:ext cx="152400" cy="457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TextBox 2">
            <a:extLst>
              <a:ext uri="{FF2B5EF4-FFF2-40B4-BE49-F238E27FC236}">
                <a16:creationId xmlns:a16="http://schemas.microsoft.com/office/drawing/2014/main" id="{C793E8DE-CD6C-496F-8CBD-A6BF1445A762}"/>
              </a:ext>
            </a:extLst>
          </p:cNvPr>
          <p:cNvSpPr txBox="1"/>
          <p:nvPr/>
        </p:nvSpPr>
        <p:spPr>
          <a:xfrm>
            <a:off x="4086241" y="1650161"/>
            <a:ext cx="990600" cy="369332"/>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Phase 1</a:t>
            </a:r>
          </a:p>
        </p:txBody>
      </p:sp>
      <p:sp>
        <p:nvSpPr>
          <p:cNvPr id="17" name="Right Brace 16">
            <a:extLst>
              <a:ext uri="{FF2B5EF4-FFF2-40B4-BE49-F238E27FC236}">
                <a16:creationId xmlns:a16="http://schemas.microsoft.com/office/drawing/2014/main" id="{AB6ABAB9-99F9-48A1-BA05-444F26B8029B}"/>
              </a:ext>
            </a:extLst>
          </p:cNvPr>
          <p:cNvSpPr/>
          <p:nvPr/>
        </p:nvSpPr>
        <p:spPr>
          <a:xfrm>
            <a:off x="5257800" y="2819400"/>
            <a:ext cx="56524" cy="91718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TextBox 42">
            <a:extLst>
              <a:ext uri="{FF2B5EF4-FFF2-40B4-BE49-F238E27FC236}">
                <a16:creationId xmlns:a16="http://schemas.microsoft.com/office/drawing/2014/main" id="{7924F6A4-2BEC-4D67-9F2F-B86BB4FD276A}"/>
              </a:ext>
            </a:extLst>
          </p:cNvPr>
          <p:cNvSpPr txBox="1"/>
          <p:nvPr/>
        </p:nvSpPr>
        <p:spPr>
          <a:xfrm>
            <a:off x="5407690" y="2983077"/>
            <a:ext cx="990600" cy="369332"/>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Phase 2</a:t>
            </a:r>
          </a:p>
        </p:txBody>
      </p:sp>
    </p:spTree>
    <p:extLst>
      <p:ext uri="{BB962C8B-B14F-4D97-AF65-F5344CB8AC3E}">
        <p14:creationId xmlns:p14="http://schemas.microsoft.com/office/powerpoint/2010/main" val="253766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584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3F6AA24-0D78-4AD9-8DBE-6C23E8805C2A}"/>
              </a:ext>
            </a:extLst>
          </p:cNvPr>
          <p:cNvSpPr txBox="1"/>
          <p:nvPr/>
        </p:nvSpPr>
        <p:spPr>
          <a:xfrm>
            <a:off x="5559780" y="723167"/>
            <a:ext cx="3975583" cy="1673708"/>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000" b="1" kern="1200">
                <a:solidFill>
                  <a:schemeClr val="tx1"/>
                </a:solidFill>
                <a:latin typeface="+mj-lt"/>
                <a:ea typeface="+mj-ea"/>
                <a:cs typeface="+mj-cs"/>
              </a:rPr>
              <a:t>Sign Engagement Letter</a:t>
            </a:r>
          </a:p>
        </p:txBody>
      </p:sp>
      <p:pic>
        <p:nvPicPr>
          <p:cNvPr id="6" name="Picture 5">
            <a:extLst>
              <a:ext uri="{FF2B5EF4-FFF2-40B4-BE49-F238E27FC236}">
                <a16:creationId xmlns:a16="http://schemas.microsoft.com/office/drawing/2014/main" id="{6727D6BE-4D4F-4231-B42F-F9F69D4283B7}"/>
              </a:ext>
            </a:extLst>
          </p:cNvPr>
          <p:cNvPicPr>
            <a:picLocks noChangeAspect="1"/>
          </p:cNvPicPr>
          <p:nvPr/>
        </p:nvPicPr>
        <p:blipFill>
          <a:blip r:embed="rId2"/>
          <a:stretch>
            <a:fillRect/>
          </a:stretch>
        </p:blipFill>
        <p:spPr>
          <a:xfrm>
            <a:off x="520522" y="1611630"/>
            <a:ext cx="4503648" cy="4549140"/>
          </a:xfrm>
          <a:prstGeom prst="rect">
            <a:avLst/>
          </a:prstGeom>
        </p:spPr>
      </p:pic>
      <p:sp>
        <p:nvSpPr>
          <p:cNvPr id="24" name="sketch line">
            <a:extLst>
              <a:ext uri="{FF2B5EF4-FFF2-40B4-BE49-F238E27FC236}">
                <a16:creationId xmlns:a16="http://schemas.microsoft.com/office/drawing/2014/main" id="{953EE71A-6488-4203-A7C4-77102FD0D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9780" y="2689250"/>
            <a:ext cx="2685453" cy="20726"/>
          </a:xfrm>
          <a:custGeom>
            <a:avLst/>
            <a:gdLst>
              <a:gd name="connsiteX0" fmla="*/ 0 w 2685453"/>
              <a:gd name="connsiteY0" fmla="*/ 0 h 20726"/>
              <a:gd name="connsiteX1" fmla="*/ 644509 w 2685453"/>
              <a:gd name="connsiteY1" fmla="*/ 0 h 20726"/>
              <a:gd name="connsiteX2" fmla="*/ 1315872 w 2685453"/>
              <a:gd name="connsiteY2" fmla="*/ 0 h 20726"/>
              <a:gd name="connsiteX3" fmla="*/ 1987235 w 2685453"/>
              <a:gd name="connsiteY3" fmla="*/ 0 h 20726"/>
              <a:gd name="connsiteX4" fmla="*/ 2685453 w 2685453"/>
              <a:gd name="connsiteY4" fmla="*/ 0 h 20726"/>
              <a:gd name="connsiteX5" fmla="*/ 2685453 w 2685453"/>
              <a:gd name="connsiteY5" fmla="*/ 20726 h 20726"/>
              <a:gd name="connsiteX6" fmla="*/ 2014090 w 2685453"/>
              <a:gd name="connsiteY6" fmla="*/ 20726 h 20726"/>
              <a:gd name="connsiteX7" fmla="*/ 1396436 w 2685453"/>
              <a:gd name="connsiteY7" fmla="*/ 20726 h 20726"/>
              <a:gd name="connsiteX8" fmla="*/ 778781 w 2685453"/>
              <a:gd name="connsiteY8" fmla="*/ 20726 h 20726"/>
              <a:gd name="connsiteX9" fmla="*/ 0 w 2685453"/>
              <a:gd name="connsiteY9" fmla="*/ 20726 h 20726"/>
              <a:gd name="connsiteX10" fmla="*/ 0 w 2685453"/>
              <a:gd name="connsiteY10" fmla="*/ 0 h 20726"/>
              <a:gd name="connsiteX0" fmla="*/ 0 w 2685453"/>
              <a:gd name="connsiteY0" fmla="*/ 0 h 20726"/>
              <a:gd name="connsiteX1" fmla="*/ 644509 w 2685453"/>
              <a:gd name="connsiteY1" fmla="*/ 0 h 20726"/>
              <a:gd name="connsiteX2" fmla="*/ 1235308 w 2685453"/>
              <a:gd name="connsiteY2" fmla="*/ 0 h 20726"/>
              <a:gd name="connsiteX3" fmla="*/ 1960381 w 2685453"/>
              <a:gd name="connsiteY3" fmla="*/ 0 h 20726"/>
              <a:gd name="connsiteX4" fmla="*/ 2685453 w 2685453"/>
              <a:gd name="connsiteY4" fmla="*/ 0 h 20726"/>
              <a:gd name="connsiteX5" fmla="*/ 2685453 w 2685453"/>
              <a:gd name="connsiteY5" fmla="*/ 20726 h 20726"/>
              <a:gd name="connsiteX6" fmla="*/ 2067799 w 2685453"/>
              <a:gd name="connsiteY6" fmla="*/ 20726 h 20726"/>
              <a:gd name="connsiteX7" fmla="*/ 1450145 w 2685453"/>
              <a:gd name="connsiteY7" fmla="*/ 20726 h 20726"/>
              <a:gd name="connsiteX8" fmla="*/ 725072 w 2685453"/>
              <a:gd name="connsiteY8" fmla="*/ 20726 h 20726"/>
              <a:gd name="connsiteX9" fmla="*/ 0 w 2685453"/>
              <a:gd name="connsiteY9" fmla="*/ 20726 h 20726"/>
              <a:gd name="connsiteX10" fmla="*/ 0 w 2685453"/>
              <a:gd name="connsiteY10" fmla="*/ 0 h 2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85453" h="20726" fill="none" extrusionOk="0">
                <a:moveTo>
                  <a:pt x="0" y="0"/>
                </a:moveTo>
                <a:cubicBezTo>
                  <a:pt x="215082" y="23861"/>
                  <a:pt x="509442" y="3380"/>
                  <a:pt x="644509" y="0"/>
                </a:cubicBezTo>
                <a:cubicBezTo>
                  <a:pt x="805658" y="13176"/>
                  <a:pt x="1108104" y="-46984"/>
                  <a:pt x="1315872" y="0"/>
                </a:cubicBezTo>
                <a:cubicBezTo>
                  <a:pt x="1493653" y="12709"/>
                  <a:pt x="1750611" y="-19041"/>
                  <a:pt x="1987235" y="0"/>
                </a:cubicBezTo>
                <a:cubicBezTo>
                  <a:pt x="2187609" y="-475"/>
                  <a:pt x="2487009" y="-7314"/>
                  <a:pt x="2685453" y="0"/>
                </a:cubicBezTo>
                <a:cubicBezTo>
                  <a:pt x="2684776" y="6080"/>
                  <a:pt x="2684546" y="11768"/>
                  <a:pt x="2685453" y="20726"/>
                </a:cubicBezTo>
                <a:cubicBezTo>
                  <a:pt x="2395740" y="50325"/>
                  <a:pt x="2294024" y="21229"/>
                  <a:pt x="2014090" y="20726"/>
                </a:cubicBezTo>
                <a:cubicBezTo>
                  <a:pt x="1751602" y="41657"/>
                  <a:pt x="1579210" y="-19873"/>
                  <a:pt x="1396436" y="20726"/>
                </a:cubicBezTo>
                <a:cubicBezTo>
                  <a:pt x="1226452" y="60585"/>
                  <a:pt x="916182" y="957"/>
                  <a:pt x="778781" y="20726"/>
                </a:cubicBezTo>
                <a:cubicBezTo>
                  <a:pt x="629237" y="99749"/>
                  <a:pt x="298081" y="8644"/>
                  <a:pt x="0" y="20726"/>
                </a:cubicBezTo>
                <a:cubicBezTo>
                  <a:pt x="-660" y="11637"/>
                  <a:pt x="-1680" y="5641"/>
                  <a:pt x="0" y="0"/>
                </a:cubicBezTo>
                <a:close/>
              </a:path>
              <a:path w="2685453" h="20726" stroke="0" extrusionOk="0">
                <a:moveTo>
                  <a:pt x="0" y="0"/>
                </a:moveTo>
                <a:cubicBezTo>
                  <a:pt x="193664" y="34774"/>
                  <a:pt x="487946" y="1619"/>
                  <a:pt x="644509" y="0"/>
                </a:cubicBezTo>
                <a:cubicBezTo>
                  <a:pt x="777704" y="48536"/>
                  <a:pt x="988298" y="-20250"/>
                  <a:pt x="1235308" y="0"/>
                </a:cubicBezTo>
                <a:cubicBezTo>
                  <a:pt x="1473090" y="-8336"/>
                  <a:pt x="1603378" y="-37934"/>
                  <a:pt x="1960381" y="0"/>
                </a:cubicBezTo>
                <a:cubicBezTo>
                  <a:pt x="2323882" y="17495"/>
                  <a:pt x="2352987" y="-4171"/>
                  <a:pt x="2685453" y="0"/>
                </a:cubicBezTo>
                <a:cubicBezTo>
                  <a:pt x="2684021" y="7331"/>
                  <a:pt x="2685692" y="12769"/>
                  <a:pt x="2685453" y="20726"/>
                </a:cubicBezTo>
                <a:cubicBezTo>
                  <a:pt x="2398771" y="18682"/>
                  <a:pt x="2283158" y="24139"/>
                  <a:pt x="2067799" y="20726"/>
                </a:cubicBezTo>
                <a:cubicBezTo>
                  <a:pt x="1845220" y="488"/>
                  <a:pt x="1734397" y="19769"/>
                  <a:pt x="1450145" y="20726"/>
                </a:cubicBezTo>
                <a:cubicBezTo>
                  <a:pt x="1152957" y="25168"/>
                  <a:pt x="888302" y="58240"/>
                  <a:pt x="725072" y="20726"/>
                </a:cubicBezTo>
                <a:cubicBezTo>
                  <a:pt x="580714" y="15099"/>
                  <a:pt x="290272" y="54598"/>
                  <a:pt x="0" y="20726"/>
                </a:cubicBezTo>
                <a:cubicBezTo>
                  <a:pt x="499" y="14593"/>
                  <a:pt x="-1235" y="8334"/>
                  <a:pt x="0" y="0"/>
                </a:cubicBezTo>
                <a:close/>
              </a:path>
              <a:path w="2685453" h="20726" fill="none" stroke="0" extrusionOk="0">
                <a:moveTo>
                  <a:pt x="0" y="0"/>
                </a:moveTo>
                <a:cubicBezTo>
                  <a:pt x="188088" y="-9292"/>
                  <a:pt x="468991" y="-11449"/>
                  <a:pt x="644509" y="0"/>
                </a:cubicBezTo>
                <a:cubicBezTo>
                  <a:pt x="823914" y="24978"/>
                  <a:pt x="1094038" y="-6194"/>
                  <a:pt x="1315872" y="0"/>
                </a:cubicBezTo>
                <a:cubicBezTo>
                  <a:pt x="1512274" y="25899"/>
                  <a:pt x="1770890" y="39046"/>
                  <a:pt x="1987235" y="0"/>
                </a:cubicBezTo>
                <a:cubicBezTo>
                  <a:pt x="2164228" y="-17495"/>
                  <a:pt x="2508428" y="20111"/>
                  <a:pt x="2685453" y="0"/>
                </a:cubicBezTo>
                <a:cubicBezTo>
                  <a:pt x="2685359" y="6926"/>
                  <a:pt x="2685713" y="10676"/>
                  <a:pt x="2685453" y="20726"/>
                </a:cubicBezTo>
                <a:cubicBezTo>
                  <a:pt x="2396979" y="41583"/>
                  <a:pt x="2256557" y="26533"/>
                  <a:pt x="2014090" y="20726"/>
                </a:cubicBezTo>
                <a:cubicBezTo>
                  <a:pt x="1750708" y="21621"/>
                  <a:pt x="1555815" y="-3032"/>
                  <a:pt x="1396436" y="20726"/>
                </a:cubicBezTo>
                <a:cubicBezTo>
                  <a:pt x="1241282" y="54102"/>
                  <a:pt x="974289" y="2894"/>
                  <a:pt x="778781" y="20726"/>
                </a:cubicBezTo>
                <a:cubicBezTo>
                  <a:pt x="578601" y="39151"/>
                  <a:pt x="354438" y="-7703"/>
                  <a:pt x="0" y="20726"/>
                </a:cubicBezTo>
                <a:cubicBezTo>
                  <a:pt x="-589" y="13314"/>
                  <a:pt x="-646" y="6346"/>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custGeom>
                    <a:avLst/>
                    <a:gdLst>
                      <a:gd name="connsiteX0" fmla="*/ 0 w 2685453"/>
                      <a:gd name="connsiteY0" fmla="*/ 0 h 20726"/>
                      <a:gd name="connsiteX1" fmla="*/ 644509 w 2685453"/>
                      <a:gd name="connsiteY1" fmla="*/ 0 h 20726"/>
                      <a:gd name="connsiteX2" fmla="*/ 1315872 w 2685453"/>
                      <a:gd name="connsiteY2" fmla="*/ 0 h 20726"/>
                      <a:gd name="connsiteX3" fmla="*/ 1987235 w 2685453"/>
                      <a:gd name="connsiteY3" fmla="*/ 0 h 20726"/>
                      <a:gd name="connsiteX4" fmla="*/ 2685453 w 2685453"/>
                      <a:gd name="connsiteY4" fmla="*/ 0 h 20726"/>
                      <a:gd name="connsiteX5" fmla="*/ 2685453 w 2685453"/>
                      <a:gd name="connsiteY5" fmla="*/ 20726 h 20726"/>
                      <a:gd name="connsiteX6" fmla="*/ 2014090 w 2685453"/>
                      <a:gd name="connsiteY6" fmla="*/ 20726 h 20726"/>
                      <a:gd name="connsiteX7" fmla="*/ 1396436 w 2685453"/>
                      <a:gd name="connsiteY7" fmla="*/ 20726 h 20726"/>
                      <a:gd name="connsiteX8" fmla="*/ 778781 w 2685453"/>
                      <a:gd name="connsiteY8" fmla="*/ 20726 h 20726"/>
                      <a:gd name="connsiteX9" fmla="*/ 0 w 2685453"/>
                      <a:gd name="connsiteY9" fmla="*/ 20726 h 20726"/>
                      <a:gd name="connsiteX10" fmla="*/ 0 w 2685453"/>
                      <a:gd name="connsiteY10" fmla="*/ 0 h 2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85453" h="20726" fill="none" extrusionOk="0">
                        <a:moveTo>
                          <a:pt x="0" y="0"/>
                        </a:moveTo>
                        <a:cubicBezTo>
                          <a:pt x="197213" y="-3663"/>
                          <a:pt x="490688" y="-19592"/>
                          <a:pt x="644509" y="0"/>
                        </a:cubicBezTo>
                        <a:cubicBezTo>
                          <a:pt x="798330" y="19592"/>
                          <a:pt x="1099469" y="-6367"/>
                          <a:pt x="1315872" y="0"/>
                        </a:cubicBezTo>
                        <a:cubicBezTo>
                          <a:pt x="1532275" y="6367"/>
                          <a:pt x="1777982" y="-155"/>
                          <a:pt x="1987235" y="0"/>
                        </a:cubicBezTo>
                        <a:cubicBezTo>
                          <a:pt x="2196488" y="155"/>
                          <a:pt x="2498024" y="15140"/>
                          <a:pt x="2685453" y="0"/>
                        </a:cubicBezTo>
                        <a:cubicBezTo>
                          <a:pt x="2684719" y="6850"/>
                          <a:pt x="2685435" y="11249"/>
                          <a:pt x="2685453" y="20726"/>
                        </a:cubicBezTo>
                        <a:cubicBezTo>
                          <a:pt x="2400341" y="42098"/>
                          <a:pt x="2276232" y="8009"/>
                          <a:pt x="2014090" y="20726"/>
                        </a:cubicBezTo>
                        <a:cubicBezTo>
                          <a:pt x="1751948" y="33443"/>
                          <a:pt x="1559535" y="-8202"/>
                          <a:pt x="1396436" y="20726"/>
                        </a:cubicBezTo>
                        <a:cubicBezTo>
                          <a:pt x="1233337" y="49654"/>
                          <a:pt x="957148" y="-1227"/>
                          <a:pt x="778781" y="20726"/>
                        </a:cubicBezTo>
                        <a:cubicBezTo>
                          <a:pt x="600414" y="42679"/>
                          <a:pt x="344497" y="-15833"/>
                          <a:pt x="0" y="20726"/>
                        </a:cubicBezTo>
                        <a:cubicBezTo>
                          <a:pt x="-878" y="12884"/>
                          <a:pt x="-709" y="5696"/>
                          <a:pt x="0" y="0"/>
                        </a:cubicBezTo>
                        <a:close/>
                      </a:path>
                      <a:path w="2685453" h="20726" stroke="0" extrusionOk="0">
                        <a:moveTo>
                          <a:pt x="0" y="0"/>
                        </a:moveTo>
                        <a:cubicBezTo>
                          <a:pt x="166121" y="11061"/>
                          <a:pt x="491151" y="-8059"/>
                          <a:pt x="644509" y="0"/>
                        </a:cubicBezTo>
                        <a:cubicBezTo>
                          <a:pt x="797867" y="8059"/>
                          <a:pt x="1013650" y="13388"/>
                          <a:pt x="1235308" y="0"/>
                        </a:cubicBezTo>
                        <a:cubicBezTo>
                          <a:pt x="1456966" y="-13388"/>
                          <a:pt x="1604597" y="-12633"/>
                          <a:pt x="1960381" y="0"/>
                        </a:cubicBezTo>
                        <a:cubicBezTo>
                          <a:pt x="2316165" y="12633"/>
                          <a:pt x="2356758" y="-4999"/>
                          <a:pt x="2685453" y="0"/>
                        </a:cubicBezTo>
                        <a:cubicBezTo>
                          <a:pt x="2684463" y="5953"/>
                          <a:pt x="2686037" y="13857"/>
                          <a:pt x="2685453" y="20726"/>
                        </a:cubicBezTo>
                        <a:cubicBezTo>
                          <a:pt x="2379722" y="32990"/>
                          <a:pt x="2276526" y="35654"/>
                          <a:pt x="2067799" y="20726"/>
                        </a:cubicBezTo>
                        <a:cubicBezTo>
                          <a:pt x="1859072" y="5798"/>
                          <a:pt x="1725478" y="28539"/>
                          <a:pt x="1450145" y="20726"/>
                        </a:cubicBezTo>
                        <a:cubicBezTo>
                          <a:pt x="1174812" y="12913"/>
                          <a:pt x="876049" y="25039"/>
                          <a:pt x="725072" y="20726"/>
                        </a:cubicBezTo>
                        <a:cubicBezTo>
                          <a:pt x="574095" y="16413"/>
                          <a:pt x="294504" y="38761"/>
                          <a:pt x="0" y="20726"/>
                        </a:cubicBezTo>
                        <a:cubicBezTo>
                          <a:pt x="-541" y="14295"/>
                          <a:pt x="-959" y="9234"/>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31E0351-0ABF-4CE7-BC74-4D15C21DDA91}"/>
              </a:ext>
            </a:extLst>
          </p:cNvPr>
          <p:cNvSpPr txBox="1"/>
          <p:nvPr/>
        </p:nvSpPr>
        <p:spPr>
          <a:xfrm>
            <a:off x="5559780" y="3020204"/>
            <a:ext cx="3975583" cy="4024227"/>
          </a:xfrm>
          <a:prstGeom prst="rect">
            <a:avLst/>
          </a:prstGeom>
        </p:spPr>
        <p:txBody>
          <a:bodyPr vert="horz" lIns="91440" tIns="45720" rIns="91440" bIns="45720" rtlCol="0" anchor="t">
            <a:normAutofit/>
          </a:bodyPr>
          <a:lstStyle/>
          <a:p>
            <a:pPr marL="342900" indent="-228600">
              <a:lnSpc>
                <a:spcPct val="90000"/>
              </a:lnSpc>
              <a:spcAft>
                <a:spcPts val="600"/>
              </a:spcAft>
              <a:buFont typeface="Arial" panose="020B0604020202020204" pitchFamily="34" charset="0"/>
              <a:buChar char="•"/>
            </a:pPr>
            <a:r>
              <a:rPr lang="en-US" sz="2100"/>
              <a:t>You will receive an email that will prompt you to sign the engagement letter. Please review and ask us any questions if you have them!</a:t>
            </a:r>
          </a:p>
          <a:p>
            <a:pPr marL="342900" indent="-228600">
              <a:lnSpc>
                <a:spcPct val="90000"/>
              </a:lnSpc>
              <a:spcAft>
                <a:spcPts val="600"/>
              </a:spcAft>
              <a:buFont typeface="Arial" panose="020B0604020202020204" pitchFamily="34" charset="0"/>
              <a:buChar char="•"/>
            </a:pPr>
            <a:r>
              <a:rPr lang="en-US" sz="2100"/>
              <a:t>Once the primary client signs, it will also go to the spouse (if applicable) for their signature.</a:t>
            </a:r>
          </a:p>
        </p:txBody>
      </p:sp>
    </p:spTree>
    <p:extLst>
      <p:ext uri="{BB962C8B-B14F-4D97-AF65-F5344CB8AC3E}">
        <p14:creationId xmlns:p14="http://schemas.microsoft.com/office/powerpoint/2010/main" val="3895746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A150F27-D1E5-4C16-8994-06F78B106BB1}"/>
              </a:ext>
            </a:extLst>
          </p:cNvPr>
          <p:cNvSpPr txBox="1"/>
          <p:nvPr/>
        </p:nvSpPr>
        <p:spPr>
          <a:xfrm>
            <a:off x="4096479" y="713170"/>
            <a:ext cx="5433855" cy="1457648"/>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400" b="1">
                <a:latin typeface="+mj-lt"/>
                <a:ea typeface="+mj-ea"/>
                <a:cs typeface="+mj-cs"/>
              </a:rPr>
              <a:t>Billing</a:t>
            </a:r>
          </a:p>
        </p:txBody>
      </p:sp>
      <p:sp>
        <p:nvSpPr>
          <p:cNvPr id="22" name="TextBox 21">
            <a:extLst>
              <a:ext uri="{FF2B5EF4-FFF2-40B4-BE49-F238E27FC236}">
                <a16:creationId xmlns:a16="http://schemas.microsoft.com/office/drawing/2014/main" id="{A6001D5C-BF67-46D0-BEAC-BE7D262E8611}"/>
              </a:ext>
            </a:extLst>
          </p:cNvPr>
          <p:cNvSpPr txBox="1"/>
          <p:nvPr/>
        </p:nvSpPr>
        <p:spPr>
          <a:xfrm>
            <a:off x="4096480" y="2763520"/>
            <a:ext cx="5433854" cy="4290141"/>
          </a:xfrm>
          <a:prstGeom prst="rect">
            <a:avLst/>
          </a:prstGeom>
        </p:spPr>
        <p:txBody>
          <a:bodyPr vert="horz" lIns="91440" tIns="45720" rIns="91440" bIns="45720" rtlCol="0">
            <a:normAutofit/>
          </a:bodyPr>
          <a:lstStyle/>
          <a:p>
            <a:pPr marR="0" indent="-228600">
              <a:lnSpc>
                <a:spcPct val="90000"/>
              </a:lnSpc>
              <a:spcBef>
                <a:spcPts val="0"/>
              </a:spcBef>
              <a:spcAft>
                <a:spcPts val="600"/>
              </a:spcAft>
              <a:buFont typeface="Arial" panose="020B0604020202020204" pitchFamily="34" charset="0"/>
              <a:buChar char="•"/>
            </a:pPr>
            <a:r>
              <a:rPr lang="en-US" sz="1900" u="sng" dirty="0"/>
              <a:t>How It’s Done</a:t>
            </a:r>
          </a:p>
          <a:p>
            <a:pPr marL="558165" marR="0" indent="-228600">
              <a:lnSpc>
                <a:spcPct val="90000"/>
              </a:lnSpc>
              <a:spcBef>
                <a:spcPts val="0"/>
              </a:spcBef>
              <a:spcAft>
                <a:spcPts val="600"/>
              </a:spcAft>
              <a:buFont typeface="Arial" panose="020B0604020202020204" pitchFamily="34" charset="0"/>
              <a:buChar char="•"/>
            </a:pPr>
            <a:r>
              <a:rPr lang="en-US" sz="1900" dirty="0"/>
              <a:t>If you have &lt; $300,000 you will setup up fee billing through our payment system </a:t>
            </a:r>
            <a:r>
              <a:rPr lang="en-US" sz="1900" dirty="0" err="1"/>
              <a:t>AdvicePay</a:t>
            </a:r>
            <a:r>
              <a:rPr lang="en-US" sz="1900" dirty="0"/>
              <a:t> (see slides 4-7) and the amount is billed via ACH from your bank account. All billing is done in arrears.</a:t>
            </a:r>
          </a:p>
          <a:p>
            <a:pPr marL="1015365" lvl="1" indent="-228600">
              <a:lnSpc>
                <a:spcPct val="90000"/>
              </a:lnSpc>
              <a:spcAft>
                <a:spcPts val="600"/>
              </a:spcAft>
              <a:buFont typeface="Arial" panose="020B0604020202020204" pitchFamily="34" charset="0"/>
              <a:buChar char="•"/>
            </a:pPr>
            <a:r>
              <a:rPr lang="en-US" sz="1900" dirty="0"/>
              <a:t>Two Options</a:t>
            </a:r>
          </a:p>
          <a:p>
            <a:pPr marL="1472565" lvl="2" indent="-228600">
              <a:lnSpc>
                <a:spcPct val="90000"/>
              </a:lnSpc>
              <a:spcAft>
                <a:spcPts val="600"/>
              </a:spcAft>
              <a:buFont typeface="Arial" panose="020B0604020202020204" pitchFamily="34" charset="0"/>
              <a:buChar char="•"/>
            </a:pPr>
            <a:r>
              <a:rPr lang="en-US" sz="1900" dirty="0"/>
              <a:t>Quarterly ($3,000/4= $750 a quarter)</a:t>
            </a:r>
          </a:p>
          <a:p>
            <a:pPr marL="1472565" lvl="2" indent="-228600">
              <a:lnSpc>
                <a:spcPct val="90000"/>
              </a:lnSpc>
              <a:spcAft>
                <a:spcPts val="600"/>
              </a:spcAft>
              <a:buFont typeface="Arial" panose="020B0604020202020204" pitchFamily="34" charset="0"/>
              <a:buChar char="•"/>
            </a:pPr>
            <a:r>
              <a:rPr lang="en-US" sz="1900" dirty="0"/>
              <a:t>Monthly ($3,000/12= $250 a month)</a:t>
            </a:r>
          </a:p>
          <a:p>
            <a:pPr marL="215265" indent="-228600">
              <a:lnSpc>
                <a:spcPct val="90000"/>
              </a:lnSpc>
              <a:spcAft>
                <a:spcPts val="600"/>
              </a:spcAft>
              <a:buFont typeface="Arial" panose="020B0604020202020204" pitchFamily="34" charset="0"/>
              <a:buChar char="•"/>
            </a:pPr>
            <a:r>
              <a:rPr lang="en-US" sz="1900" dirty="0"/>
              <a:t>2) Once you have exceeded &gt;$300,000 in assets we bill the assets on the quarterly basis at the end of the quarter.  (see fee schedule at end of slide deck)</a:t>
            </a:r>
          </a:p>
          <a:p>
            <a:pPr marL="215265" indent="-228600">
              <a:lnSpc>
                <a:spcPct val="90000"/>
              </a:lnSpc>
              <a:spcAft>
                <a:spcPts val="600"/>
              </a:spcAft>
              <a:buFont typeface="Arial" panose="020B0604020202020204" pitchFamily="34" charset="0"/>
              <a:buChar char="•"/>
            </a:pPr>
            <a:endParaRPr lang="en-US" sz="1900" dirty="0"/>
          </a:p>
          <a:p>
            <a:pPr marL="215265" marR="0" indent="-228600">
              <a:lnSpc>
                <a:spcPct val="90000"/>
              </a:lnSpc>
              <a:spcBef>
                <a:spcPts val="0"/>
              </a:spcBef>
              <a:spcAft>
                <a:spcPts val="600"/>
              </a:spcAft>
              <a:buFont typeface="Arial" panose="020B0604020202020204" pitchFamily="34" charset="0"/>
              <a:buChar char="•"/>
            </a:pPr>
            <a:endParaRPr lang="en-US" sz="1900" dirty="0"/>
          </a:p>
          <a:p>
            <a:pPr marL="215265" marR="0" indent="-228600">
              <a:lnSpc>
                <a:spcPct val="90000"/>
              </a:lnSpc>
              <a:spcBef>
                <a:spcPts val="0"/>
              </a:spcBef>
              <a:spcAft>
                <a:spcPts val="600"/>
              </a:spcAft>
              <a:buFont typeface="Arial" panose="020B0604020202020204" pitchFamily="34" charset="0"/>
              <a:buChar char="•"/>
            </a:pPr>
            <a:endParaRPr lang="en-US" sz="1900" dirty="0">
              <a:effectLst/>
            </a:endParaRPr>
          </a:p>
          <a:p>
            <a:pPr marL="558165" marR="0" indent="-228600">
              <a:lnSpc>
                <a:spcPct val="90000"/>
              </a:lnSpc>
              <a:spcBef>
                <a:spcPts val="0"/>
              </a:spcBef>
              <a:spcAft>
                <a:spcPts val="600"/>
              </a:spcAft>
              <a:buFont typeface="Arial" panose="020B0604020202020204" pitchFamily="34" charset="0"/>
              <a:buChar char="•"/>
            </a:pPr>
            <a:endParaRPr lang="en-US" sz="1900" dirty="0"/>
          </a:p>
          <a:p>
            <a:pPr marL="558165" marR="0" indent="-228600">
              <a:lnSpc>
                <a:spcPct val="90000"/>
              </a:lnSpc>
              <a:spcBef>
                <a:spcPts val="0"/>
              </a:spcBef>
              <a:spcAft>
                <a:spcPts val="600"/>
              </a:spcAft>
              <a:buFont typeface="Arial" panose="020B0604020202020204" pitchFamily="34" charset="0"/>
              <a:buChar char="•"/>
            </a:pPr>
            <a:endParaRPr lang="en-US" sz="1900" dirty="0">
              <a:effectLst/>
            </a:endParaRPr>
          </a:p>
          <a:p>
            <a:pPr marL="215265" marR="0" indent="-228600">
              <a:lnSpc>
                <a:spcPct val="90000"/>
              </a:lnSpc>
              <a:spcBef>
                <a:spcPts val="0"/>
              </a:spcBef>
              <a:spcAft>
                <a:spcPts val="600"/>
              </a:spcAft>
              <a:buFont typeface="Arial" panose="020B0604020202020204" pitchFamily="34" charset="0"/>
              <a:buChar char="•"/>
            </a:pPr>
            <a:endParaRPr lang="en-US" sz="1900" dirty="0">
              <a:effectLst/>
            </a:endParaRPr>
          </a:p>
          <a:p>
            <a:pPr marL="672465" lvl="1" indent="-228600">
              <a:lnSpc>
                <a:spcPct val="90000"/>
              </a:lnSpc>
              <a:spcAft>
                <a:spcPts val="600"/>
              </a:spcAft>
              <a:buFont typeface="Arial" panose="020B0604020202020204" pitchFamily="34" charset="0"/>
              <a:buChar char="•"/>
            </a:pPr>
            <a:endParaRPr lang="en-US" sz="1900" dirty="0"/>
          </a:p>
          <a:p>
            <a:pPr marL="672465" lvl="1" indent="-228600">
              <a:lnSpc>
                <a:spcPct val="90000"/>
              </a:lnSpc>
              <a:spcAft>
                <a:spcPts val="600"/>
              </a:spcAft>
              <a:buFont typeface="Arial" panose="020B0604020202020204" pitchFamily="34" charset="0"/>
              <a:buChar char="•"/>
            </a:pPr>
            <a:endParaRPr lang="en-US" sz="1900" dirty="0"/>
          </a:p>
          <a:p>
            <a:pPr marL="672465" lvl="1" indent="-228600">
              <a:lnSpc>
                <a:spcPct val="90000"/>
              </a:lnSpc>
              <a:spcAft>
                <a:spcPts val="600"/>
              </a:spcAft>
              <a:buFont typeface="Arial" panose="020B0604020202020204" pitchFamily="34" charset="0"/>
              <a:buChar char="•"/>
            </a:pPr>
            <a:endParaRPr lang="en-US" sz="1900" dirty="0"/>
          </a:p>
          <a:p>
            <a:pPr marL="672465" lvl="1" indent="-228600">
              <a:lnSpc>
                <a:spcPct val="90000"/>
              </a:lnSpc>
              <a:spcAft>
                <a:spcPts val="600"/>
              </a:spcAft>
              <a:buFont typeface="Arial" panose="020B0604020202020204" pitchFamily="34" charset="0"/>
              <a:buChar char="•"/>
            </a:pPr>
            <a:endParaRPr lang="en-US" sz="1900" dirty="0"/>
          </a:p>
          <a:p>
            <a:pPr marL="672465" lvl="1" indent="-228600">
              <a:lnSpc>
                <a:spcPct val="90000"/>
              </a:lnSpc>
              <a:spcAft>
                <a:spcPts val="600"/>
              </a:spcAft>
              <a:buFont typeface="Arial" panose="020B0604020202020204" pitchFamily="34" charset="0"/>
              <a:buChar char="•"/>
            </a:pPr>
            <a:endParaRPr lang="en-US" sz="1900" b="0" i="0" dirty="0">
              <a:effectLst/>
            </a:endParaRPr>
          </a:p>
          <a:p>
            <a:pPr marL="672465" lvl="1" indent="-228600">
              <a:lnSpc>
                <a:spcPct val="90000"/>
              </a:lnSpc>
              <a:spcAft>
                <a:spcPts val="600"/>
              </a:spcAft>
              <a:buFont typeface="Arial" panose="020B0604020202020204" pitchFamily="34" charset="0"/>
              <a:buChar char="•"/>
            </a:pPr>
            <a:endParaRPr lang="en-US" sz="1900" dirty="0"/>
          </a:p>
          <a:p>
            <a:pPr marL="672465" lvl="1" indent="-228600">
              <a:lnSpc>
                <a:spcPct val="90000"/>
              </a:lnSpc>
              <a:spcAft>
                <a:spcPts val="600"/>
              </a:spcAft>
              <a:buFont typeface="Arial" panose="020B0604020202020204" pitchFamily="34" charset="0"/>
              <a:buChar char="•"/>
            </a:pPr>
            <a:endParaRPr lang="en-US" sz="1900" dirty="0"/>
          </a:p>
          <a:p>
            <a:pPr marL="672465" lvl="1" indent="-228600">
              <a:lnSpc>
                <a:spcPct val="90000"/>
              </a:lnSpc>
              <a:spcAft>
                <a:spcPts val="600"/>
              </a:spcAft>
              <a:buFont typeface="Arial" panose="020B0604020202020204" pitchFamily="34" charset="0"/>
              <a:buChar char="•"/>
            </a:pPr>
            <a:endParaRPr lang="en-US" sz="1900" dirty="0"/>
          </a:p>
          <a:p>
            <a:pPr marL="672465" lvl="1" indent="-228600">
              <a:lnSpc>
                <a:spcPct val="90000"/>
              </a:lnSpc>
              <a:spcAft>
                <a:spcPts val="600"/>
              </a:spcAft>
              <a:buFont typeface="Arial" panose="020B0604020202020204" pitchFamily="34" charset="0"/>
              <a:buChar char="•"/>
            </a:pPr>
            <a:endParaRPr lang="en-US" sz="1900" dirty="0"/>
          </a:p>
          <a:p>
            <a:pPr marL="672465" lvl="1" indent="-228600">
              <a:lnSpc>
                <a:spcPct val="90000"/>
              </a:lnSpc>
              <a:spcAft>
                <a:spcPts val="600"/>
              </a:spcAft>
              <a:buFont typeface="Arial" panose="020B0604020202020204" pitchFamily="34" charset="0"/>
              <a:buChar char="•"/>
            </a:pPr>
            <a:endParaRPr lang="en-US" sz="1900" dirty="0"/>
          </a:p>
        </p:txBody>
      </p:sp>
      <p:pic>
        <p:nvPicPr>
          <p:cNvPr id="85" name="Picture 52" descr="White calculator">
            <a:extLst>
              <a:ext uri="{FF2B5EF4-FFF2-40B4-BE49-F238E27FC236}">
                <a16:creationId xmlns:a16="http://schemas.microsoft.com/office/drawing/2014/main" id="{86BEDB7C-D4E7-F5A4-A1F8-6C14F872BED3}"/>
              </a:ext>
            </a:extLst>
          </p:cNvPr>
          <p:cNvPicPr>
            <a:picLocks noChangeAspect="1"/>
          </p:cNvPicPr>
          <p:nvPr/>
        </p:nvPicPr>
        <p:blipFill rotWithShape="1">
          <a:blip r:embed="rId2"/>
          <a:srcRect l="14862" r="52294"/>
          <a:stretch/>
        </p:blipFill>
        <p:spPr>
          <a:xfrm>
            <a:off x="20" y="10"/>
            <a:ext cx="3824342" cy="7772390"/>
          </a:xfrm>
          <a:prstGeom prst="rect">
            <a:avLst/>
          </a:prstGeom>
          <a:effectLst/>
        </p:spPr>
      </p:pic>
      <p:cxnSp>
        <p:nvCxnSpPr>
          <p:cNvPr id="86" name="Straight Connector 56">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91770" y="2397132"/>
            <a:ext cx="5205222" cy="0"/>
          </a:xfrm>
          <a:prstGeom prst="line">
            <a:avLst/>
          </a:prstGeom>
          <a:ln w="19050">
            <a:solidFill>
              <a:srgbClr val="D79D8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27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7427" y="317757"/>
            <a:ext cx="9437004" cy="2090157"/>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1A150F27-D1E5-4C16-8994-06F78B106BB1}"/>
              </a:ext>
            </a:extLst>
          </p:cNvPr>
          <p:cNvSpPr txBox="1"/>
          <p:nvPr/>
        </p:nvSpPr>
        <p:spPr>
          <a:xfrm>
            <a:off x="450739" y="491351"/>
            <a:ext cx="9190380" cy="1054506"/>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5200" b="1">
                <a:solidFill>
                  <a:srgbClr val="FFFFFF"/>
                </a:solidFill>
                <a:latin typeface="+mj-lt"/>
                <a:ea typeface="+mj-ea"/>
                <a:cs typeface="+mj-cs"/>
              </a:rPr>
              <a:t>Billing</a:t>
            </a:r>
          </a:p>
        </p:txBody>
      </p:sp>
      <p:cxnSp>
        <p:nvCxnSpPr>
          <p:cNvPr id="58" name="Straight Connector 57">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39814" y="1725264"/>
            <a:ext cx="641223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02D76167-CA89-45E5-BEBE-74D3ADD2928E}"/>
              </a:ext>
            </a:extLst>
          </p:cNvPr>
          <p:cNvPicPr>
            <a:picLocks noChangeAspect="1"/>
          </p:cNvPicPr>
          <p:nvPr/>
        </p:nvPicPr>
        <p:blipFill>
          <a:blip r:embed="rId2"/>
          <a:stretch>
            <a:fillRect/>
          </a:stretch>
        </p:blipFill>
        <p:spPr>
          <a:xfrm>
            <a:off x="273542" y="2967706"/>
            <a:ext cx="4501132" cy="4096029"/>
          </a:xfrm>
          <a:prstGeom prst="rect">
            <a:avLst/>
          </a:prstGeom>
        </p:spPr>
      </p:pic>
      <p:cxnSp>
        <p:nvCxnSpPr>
          <p:cNvPr id="60" name="Straight Connector 59">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45929" y="2943080"/>
            <a:ext cx="0" cy="414528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C9F4DEF4-1A0E-4DC1-9D19-8F4ACC1BFF2E}"/>
              </a:ext>
            </a:extLst>
          </p:cNvPr>
          <p:cNvPicPr>
            <a:picLocks noChangeAspect="1"/>
          </p:cNvPicPr>
          <p:nvPr/>
        </p:nvPicPr>
        <p:blipFill>
          <a:blip r:embed="rId3"/>
          <a:stretch>
            <a:fillRect/>
          </a:stretch>
        </p:blipFill>
        <p:spPr>
          <a:xfrm>
            <a:off x="5317185" y="3817295"/>
            <a:ext cx="4501131" cy="2396851"/>
          </a:xfrm>
          <a:prstGeom prst="rect">
            <a:avLst/>
          </a:prstGeom>
        </p:spPr>
      </p:pic>
    </p:spTree>
    <p:extLst>
      <p:ext uri="{BB962C8B-B14F-4D97-AF65-F5344CB8AC3E}">
        <p14:creationId xmlns:p14="http://schemas.microsoft.com/office/powerpoint/2010/main" val="2012636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5" name="Rectangle 6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58400" cy="77724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10058399" cy="1786082"/>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706306" cy="1785522"/>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10058401" cy="1784219"/>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1A150F27-D1E5-4C16-8994-06F78B106BB1}"/>
              </a:ext>
            </a:extLst>
          </p:cNvPr>
          <p:cNvSpPr txBox="1"/>
          <p:nvPr/>
        </p:nvSpPr>
        <p:spPr>
          <a:xfrm>
            <a:off x="2362200" y="261836"/>
            <a:ext cx="5827570" cy="1313760"/>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3900" b="1" kern="1200" dirty="0">
                <a:solidFill>
                  <a:srgbClr val="FFFFFF"/>
                </a:solidFill>
                <a:latin typeface="+mj-lt"/>
                <a:ea typeface="+mj-ea"/>
                <a:cs typeface="+mj-cs"/>
              </a:rPr>
              <a:t>Billing</a:t>
            </a:r>
          </a:p>
        </p:txBody>
      </p:sp>
      <p:pic>
        <p:nvPicPr>
          <p:cNvPr id="4" name="Picture 3" descr="Graphical user interface, text, application&#10;&#10;Description automatically generated">
            <a:extLst>
              <a:ext uri="{FF2B5EF4-FFF2-40B4-BE49-F238E27FC236}">
                <a16:creationId xmlns:a16="http://schemas.microsoft.com/office/drawing/2014/main" id="{A454F402-B1F6-4B13-ABF8-337ABCD5D0C7}"/>
              </a:ext>
            </a:extLst>
          </p:cNvPr>
          <p:cNvPicPr>
            <a:picLocks noChangeAspect="1"/>
          </p:cNvPicPr>
          <p:nvPr/>
        </p:nvPicPr>
        <p:blipFill>
          <a:blip r:embed="rId2"/>
          <a:stretch>
            <a:fillRect/>
          </a:stretch>
        </p:blipFill>
        <p:spPr>
          <a:xfrm>
            <a:off x="1024611" y="2228465"/>
            <a:ext cx="8009176" cy="5045781"/>
          </a:xfrm>
          <a:prstGeom prst="rect">
            <a:avLst/>
          </a:prstGeom>
        </p:spPr>
      </p:pic>
    </p:spTree>
    <p:extLst>
      <p:ext uri="{BB962C8B-B14F-4D97-AF65-F5344CB8AC3E}">
        <p14:creationId xmlns:p14="http://schemas.microsoft.com/office/powerpoint/2010/main" val="255751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0" name="Rectangle 75">
            <a:extLst>
              <a:ext uri="{FF2B5EF4-FFF2-40B4-BE49-F238E27FC236}">
                <a16:creationId xmlns:a16="http://schemas.microsoft.com/office/drawing/2014/main" id="{32AEEBC8-9D30-42EF-95F2-386C2653FB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584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77">
            <a:extLst>
              <a:ext uri="{FF2B5EF4-FFF2-40B4-BE49-F238E27FC236}">
                <a16:creationId xmlns:a16="http://schemas.microsoft.com/office/drawing/2014/main" id="{3529E97A-97C3-40EA-8A04-5C02398D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58400" cy="3261542"/>
          </a:xfrm>
          <a:custGeom>
            <a:avLst/>
            <a:gdLst>
              <a:gd name="connsiteX0" fmla="*/ 6789701 w 12192000"/>
              <a:gd name="connsiteY0" fmla="*/ 2809623 h 2877832"/>
              <a:gd name="connsiteX1" fmla="*/ 6788702 w 12192000"/>
              <a:gd name="connsiteY1" fmla="*/ 2809701 h 2877832"/>
              <a:gd name="connsiteX2" fmla="*/ 6788476 w 12192000"/>
              <a:gd name="connsiteY2" fmla="*/ 2810235 h 2877832"/>
              <a:gd name="connsiteX3" fmla="*/ 0 w 12192000"/>
              <a:gd name="connsiteY3" fmla="*/ 0 h 2877832"/>
              <a:gd name="connsiteX4" fmla="*/ 12192000 w 12192000"/>
              <a:gd name="connsiteY4" fmla="*/ 0 h 2877832"/>
              <a:gd name="connsiteX5" fmla="*/ 12192000 w 12192000"/>
              <a:gd name="connsiteY5" fmla="*/ 1915388 h 2877832"/>
              <a:gd name="connsiteX6" fmla="*/ 12061096 w 12192000"/>
              <a:gd name="connsiteY6" fmla="*/ 1954428 h 2877832"/>
              <a:gd name="connsiteX7" fmla="*/ 11676800 w 12192000"/>
              <a:gd name="connsiteY7" fmla="*/ 2058003 h 2877832"/>
              <a:gd name="connsiteX8" fmla="*/ 10425355 w 12192000"/>
              <a:gd name="connsiteY8" fmla="*/ 2341542 h 2877832"/>
              <a:gd name="connsiteX9" fmla="*/ 9424022 w 12192000"/>
              <a:gd name="connsiteY9" fmla="*/ 2516704 h 2877832"/>
              <a:gd name="connsiteX10" fmla="*/ 8458419 w 12192000"/>
              <a:gd name="connsiteY10" fmla="*/ 2650405 h 2877832"/>
              <a:gd name="connsiteX11" fmla="*/ 7715970 w 12192000"/>
              <a:gd name="connsiteY11" fmla="*/ 2730352 h 2877832"/>
              <a:gd name="connsiteX12" fmla="*/ 6951716 w 12192000"/>
              <a:gd name="connsiteY12" fmla="*/ 2796132 h 2877832"/>
              <a:gd name="connsiteX13" fmla="*/ 6936303 w 12192000"/>
              <a:gd name="connsiteY13" fmla="*/ 2798203 h 2877832"/>
              <a:gd name="connsiteX14" fmla="*/ 6790448 w 12192000"/>
              <a:gd name="connsiteY14" fmla="*/ 2809564 h 2877832"/>
              <a:gd name="connsiteX15" fmla="*/ 6799941 w 12192000"/>
              <a:gd name="connsiteY15" fmla="*/ 2811384 h 2877832"/>
              <a:gd name="connsiteX16" fmla="*/ 6835432 w 12192000"/>
              <a:gd name="connsiteY16" fmla="*/ 2809677 h 2877832"/>
              <a:gd name="connsiteX17" fmla="*/ 6884003 w 12192000"/>
              <a:gd name="connsiteY17" fmla="*/ 2806699 h 2877832"/>
              <a:gd name="connsiteX18" fmla="*/ 7578771 w 12192000"/>
              <a:gd name="connsiteY18" fmla="*/ 2774172 h 2877832"/>
              <a:gd name="connsiteX19" fmla="*/ 8623845 w 12192000"/>
              <a:gd name="connsiteY19" fmla="*/ 2687275 h 2877832"/>
              <a:gd name="connsiteX20" fmla="*/ 9479970 w 12192000"/>
              <a:gd name="connsiteY20" fmla="*/ 2583369 h 2877832"/>
              <a:gd name="connsiteX21" fmla="*/ 10629308 w 12192000"/>
              <a:gd name="connsiteY21" fmla="*/ 2389212 h 2877832"/>
              <a:gd name="connsiteX22" fmla="*/ 11998498 w 12192000"/>
              <a:gd name="connsiteY22" fmla="*/ 2063218 h 2877832"/>
              <a:gd name="connsiteX23" fmla="*/ 12192000 w 12192000"/>
              <a:gd name="connsiteY23" fmla="*/ 2006219 h 2877832"/>
              <a:gd name="connsiteX24" fmla="*/ 12192000 w 12192000"/>
              <a:gd name="connsiteY24" fmla="*/ 2060956 h 2877832"/>
              <a:gd name="connsiteX25" fmla="*/ 11829257 w 12192000"/>
              <a:gd name="connsiteY25" fmla="*/ 2166255 h 2877832"/>
              <a:gd name="connsiteX26" fmla="*/ 10939183 w 12192000"/>
              <a:gd name="connsiteY26" fmla="*/ 2380770 h 2877832"/>
              <a:gd name="connsiteX27" fmla="*/ 9985530 w 12192000"/>
              <a:gd name="connsiteY27" fmla="*/ 2560775 h 2877832"/>
              <a:gd name="connsiteX28" fmla="*/ 9186882 w 12192000"/>
              <a:gd name="connsiteY28" fmla="*/ 2676722 h 2877832"/>
              <a:gd name="connsiteX29" fmla="*/ 8578198 w 12192000"/>
              <a:gd name="connsiteY29" fmla="*/ 2746241 h 2877832"/>
              <a:gd name="connsiteX30" fmla="*/ 7864358 w 12192000"/>
              <a:gd name="connsiteY30" fmla="*/ 2807692 h 2877832"/>
              <a:gd name="connsiteX31" fmla="*/ 6935502 w 12192000"/>
              <a:gd name="connsiteY31" fmla="*/ 2859086 h 2877832"/>
              <a:gd name="connsiteX32" fmla="*/ 6477750 w 12192000"/>
              <a:gd name="connsiteY32" fmla="*/ 2872989 h 2877832"/>
              <a:gd name="connsiteX33" fmla="*/ 6362294 w 12192000"/>
              <a:gd name="connsiteY33" fmla="*/ 2877832 h 2877832"/>
              <a:gd name="connsiteX34" fmla="*/ 6057129 w 12192000"/>
              <a:gd name="connsiteY34" fmla="*/ 2877832 h 2877832"/>
              <a:gd name="connsiteX35" fmla="*/ 5977784 w 12192000"/>
              <a:gd name="connsiteY35" fmla="*/ 2873238 h 2877832"/>
              <a:gd name="connsiteX36" fmla="*/ 5265087 w 12192000"/>
              <a:gd name="connsiteY36" fmla="*/ 2836989 h 2877832"/>
              <a:gd name="connsiteX37" fmla="*/ 4346277 w 12192000"/>
              <a:gd name="connsiteY37" fmla="*/ 2774919 h 2877832"/>
              <a:gd name="connsiteX38" fmla="*/ 3373045 w 12192000"/>
              <a:gd name="connsiteY38" fmla="*/ 2676350 h 2877832"/>
              <a:gd name="connsiteX39" fmla="*/ 2362173 w 12192000"/>
              <a:gd name="connsiteY39" fmla="*/ 2557423 h 2877832"/>
              <a:gd name="connsiteX40" fmla="*/ 1233178 w 12192000"/>
              <a:gd name="connsiteY40" fmla="*/ 2384247 h 2877832"/>
              <a:gd name="connsiteX41" fmla="*/ 68500 w 12192000"/>
              <a:gd name="connsiteY41" fmla="*/ 2144540 h 2877832"/>
              <a:gd name="connsiteX42" fmla="*/ 0 w 12192000"/>
              <a:gd name="connsiteY42" fmla="*/ 2127185 h 2877832"/>
              <a:gd name="connsiteX43" fmla="*/ 0 w 12192000"/>
              <a:gd name="connsiteY43" fmla="*/ 2070696 h 2877832"/>
              <a:gd name="connsiteX44" fmla="*/ 72441 w 12192000"/>
              <a:gd name="connsiteY44" fmla="*/ 2089473 h 2877832"/>
              <a:gd name="connsiteX45" fmla="*/ 600716 w 12192000"/>
              <a:gd name="connsiteY45" fmla="*/ 2207843 h 2877832"/>
              <a:gd name="connsiteX46" fmla="*/ 1769512 w 12192000"/>
              <a:gd name="connsiteY46" fmla="*/ 2418011 h 2877832"/>
              <a:gd name="connsiteX47" fmla="*/ 2613554 w 12192000"/>
              <a:gd name="connsiteY47" fmla="*/ 2534953 h 2877832"/>
              <a:gd name="connsiteX48" fmla="*/ 2581134 w 12192000"/>
              <a:gd name="connsiteY48" fmla="*/ 2525022 h 2877832"/>
              <a:gd name="connsiteX49" fmla="*/ 1112635 w 12192000"/>
              <a:gd name="connsiteY49" fmla="*/ 2192325 h 2877832"/>
              <a:gd name="connsiteX50" fmla="*/ 420412 w 12192000"/>
              <a:gd name="connsiteY50" fmla="*/ 1992892 h 2877832"/>
              <a:gd name="connsiteX51" fmla="*/ 0 w 12192000"/>
              <a:gd name="connsiteY51" fmla="*/ 1853975 h 2877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000" h="2877832">
                <a:moveTo>
                  <a:pt x="6789701" y="2809623"/>
                </a:moveTo>
                <a:lnTo>
                  <a:pt x="6788702" y="2809701"/>
                </a:lnTo>
                <a:lnTo>
                  <a:pt x="6788476" y="2810235"/>
                </a:lnTo>
                <a:close/>
                <a:moveTo>
                  <a:pt x="0" y="0"/>
                </a:moveTo>
                <a:lnTo>
                  <a:pt x="12192000" y="0"/>
                </a:lnTo>
                <a:lnTo>
                  <a:pt x="12192000" y="1915388"/>
                </a:lnTo>
                <a:lnTo>
                  <a:pt x="12061096" y="1954428"/>
                </a:lnTo>
                <a:cubicBezTo>
                  <a:pt x="11933500" y="1990642"/>
                  <a:pt x="11805390" y="2025171"/>
                  <a:pt x="11676800" y="2058003"/>
                </a:cubicBezTo>
                <a:cubicBezTo>
                  <a:pt x="11262789" y="2165510"/>
                  <a:pt x="10845343" y="2259112"/>
                  <a:pt x="10425355" y="2341542"/>
                </a:cubicBezTo>
                <a:cubicBezTo>
                  <a:pt x="10092810" y="2406753"/>
                  <a:pt x="9759033" y="2465150"/>
                  <a:pt x="9424022" y="2516704"/>
                </a:cubicBezTo>
                <a:cubicBezTo>
                  <a:pt x="9102997" y="2566361"/>
                  <a:pt x="8781133" y="2610928"/>
                  <a:pt x="8458419" y="2650405"/>
                </a:cubicBezTo>
                <a:cubicBezTo>
                  <a:pt x="8211360" y="2680571"/>
                  <a:pt x="7963792" y="2706144"/>
                  <a:pt x="7715970" y="2730352"/>
                </a:cubicBezTo>
                <a:lnTo>
                  <a:pt x="6951716" y="2796132"/>
                </a:lnTo>
                <a:lnTo>
                  <a:pt x="6936303" y="2798203"/>
                </a:lnTo>
                <a:lnTo>
                  <a:pt x="6790448" y="2809564"/>
                </a:lnTo>
                <a:lnTo>
                  <a:pt x="6799941" y="2811384"/>
                </a:lnTo>
                <a:cubicBezTo>
                  <a:pt x="6811623" y="2811850"/>
                  <a:pt x="6823734" y="2809677"/>
                  <a:pt x="6835432" y="2809677"/>
                </a:cubicBezTo>
                <a:cubicBezTo>
                  <a:pt x="6851580" y="2809677"/>
                  <a:pt x="6867729" y="2807070"/>
                  <a:pt x="6884003" y="2806699"/>
                </a:cubicBezTo>
                <a:cubicBezTo>
                  <a:pt x="7115805" y="2801237"/>
                  <a:pt x="7347351" y="2789070"/>
                  <a:pt x="7578771" y="2774172"/>
                </a:cubicBezTo>
                <a:cubicBezTo>
                  <a:pt x="7927552" y="2751704"/>
                  <a:pt x="8276080" y="2723525"/>
                  <a:pt x="8623845" y="2687275"/>
                </a:cubicBezTo>
                <a:cubicBezTo>
                  <a:pt x="8909939" y="2657977"/>
                  <a:pt x="9195310" y="2623342"/>
                  <a:pt x="9479970" y="2583369"/>
                </a:cubicBezTo>
                <a:cubicBezTo>
                  <a:pt x="9864901" y="2528995"/>
                  <a:pt x="10248014" y="2464281"/>
                  <a:pt x="10629308" y="2389212"/>
                </a:cubicBezTo>
                <a:cubicBezTo>
                  <a:pt x="11090114" y="2298092"/>
                  <a:pt x="11546975" y="2190586"/>
                  <a:pt x="11998498" y="2063218"/>
                </a:cubicBezTo>
                <a:lnTo>
                  <a:pt x="12192000" y="2006219"/>
                </a:lnTo>
                <a:lnTo>
                  <a:pt x="12192000" y="2060956"/>
                </a:lnTo>
                <a:lnTo>
                  <a:pt x="11829257" y="2166255"/>
                </a:lnTo>
                <a:cubicBezTo>
                  <a:pt x="11534769" y="2245952"/>
                  <a:pt x="11238120" y="2316838"/>
                  <a:pt x="10939183" y="2380770"/>
                </a:cubicBezTo>
                <a:cubicBezTo>
                  <a:pt x="10622824" y="2448552"/>
                  <a:pt x="10304941" y="2508549"/>
                  <a:pt x="9985530" y="2560775"/>
                </a:cubicBezTo>
                <a:cubicBezTo>
                  <a:pt x="9720036" y="2604224"/>
                  <a:pt x="9453814" y="2642869"/>
                  <a:pt x="9186882" y="2676722"/>
                </a:cubicBezTo>
                <a:cubicBezTo>
                  <a:pt x="8984197" y="2702296"/>
                  <a:pt x="8781514" y="2726379"/>
                  <a:pt x="8578198" y="2746241"/>
                </a:cubicBezTo>
                <a:cubicBezTo>
                  <a:pt x="8340547" y="2768961"/>
                  <a:pt x="8102644" y="2790436"/>
                  <a:pt x="7864358" y="2807692"/>
                </a:cubicBezTo>
                <a:cubicBezTo>
                  <a:pt x="7554994" y="2830036"/>
                  <a:pt x="7245502" y="2847914"/>
                  <a:pt x="6935502" y="2859086"/>
                </a:cubicBezTo>
                <a:cubicBezTo>
                  <a:pt x="6782917" y="2864549"/>
                  <a:pt x="6630334" y="2868397"/>
                  <a:pt x="6477750" y="2872989"/>
                </a:cubicBezTo>
                <a:cubicBezTo>
                  <a:pt x="6439195" y="2870905"/>
                  <a:pt x="6400529" y="2872530"/>
                  <a:pt x="6362294" y="2877832"/>
                </a:cubicBezTo>
                <a:lnTo>
                  <a:pt x="6057129" y="2877832"/>
                </a:lnTo>
                <a:lnTo>
                  <a:pt x="5977784" y="2873238"/>
                </a:lnTo>
                <a:cubicBezTo>
                  <a:pt x="5740261" y="2860825"/>
                  <a:pt x="5502739" y="2847046"/>
                  <a:pt x="5265087" y="2836989"/>
                </a:cubicBezTo>
                <a:cubicBezTo>
                  <a:pt x="4958267" y="2824573"/>
                  <a:pt x="4651826" y="2804093"/>
                  <a:pt x="4346277" y="2774919"/>
                </a:cubicBezTo>
                <a:cubicBezTo>
                  <a:pt x="4021654" y="2744007"/>
                  <a:pt x="3697795" y="2709372"/>
                  <a:pt x="3373045" y="2676350"/>
                </a:cubicBezTo>
                <a:cubicBezTo>
                  <a:pt x="3035412" y="2642088"/>
                  <a:pt x="2698456" y="2602449"/>
                  <a:pt x="2362173" y="2557423"/>
                </a:cubicBezTo>
                <a:cubicBezTo>
                  <a:pt x="1984692" y="2507270"/>
                  <a:pt x="1608364" y="2449544"/>
                  <a:pt x="1233178" y="2384247"/>
                </a:cubicBezTo>
                <a:cubicBezTo>
                  <a:pt x="842181" y="2315534"/>
                  <a:pt x="453758" y="2237046"/>
                  <a:pt x="68500" y="2144540"/>
                </a:cubicBezTo>
                <a:lnTo>
                  <a:pt x="0" y="2127185"/>
                </a:lnTo>
                <a:lnTo>
                  <a:pt x="0" y="2070696"/>
                </a:lnTo>
                <a:lnTo>
                  <a:pt x="72441" y="2089473"/>
                </a:lnTo>
                <a:cubicBezTo>
                  <a:pt x="247961" y="2131651"/>
                  <a:pt x="424164" y="2170911"/>
                  <a:pt x="600716" y="2207843"/>
                </a:cubicBezTo>
                <a:cubicBezTo>
                  <a:pt x="988279" y="2288657"/>
                  <a:pt x="1378133" y="2357555"/>
                  <a:pt x="1769512" y="2418011"/>
                </a:cubicBezTo>
                <a:cubicBezTo>
                  <a:pt x="2052426" y="2461587"/>
                  <a:pt x="2335725" y="2501684"/>
                  <a:pt x="2613554" y="2534953"/>
                </a:cubicBezTo>
                <a:cubicBezTo>
                  <a:pt x="2605544" y="2537560"/>
                  <a:pt x="2594611" y="2527504"/>
                  <a:pt x="2581134" y="2525022"/>
                </a:cubicBezTo>
                <a:cubicBezTo>
                  <a:pt x="2087178" y="2433070"/>
                  <a:pt x="1597684" y="2322177"/>
                  <a:pt x="1112635" y="2192325"/>
                </a:cubicBezTo>
                <a:cubicBezTo>
                  <a:pt x="880453" y="2130254"/>
                  <a:pt x="649713" y="2063776"/>
                  <a:pt x="420412" y="1992892"/>
                </a:cubicBezTo>
                <a:lnTo>
                  <a:pt x="0" y="18539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extBox 4">
            <a:extLst>
              <a:ext uri="{FF2B5EF4-FFF2-40B4-BE49-F238E27FC236}">
                <a16:creationId xmlns:a16="http://schemas.microsoft.com/office/drawing/2014/main" id="{1A150F27-D1E5-4C16-8994-06F78B106BB1}"/>
              </a:ext>
            </a:extLst>
          </p:cNvPr>
          <p:cNvSpPr txBox="1"/>
          <p:nvPr/>
        </p:nvSpPr>
        <p:spPr>
          <a:xfrm>
            <a:off x="520522" y="715060"/>
            <a:ext cx="2969742" cy="1658112"/>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700" b="1" kern="1200">
                <a:solidFill>
                  <a:srgbClr val="FFFFFF"/>
                </a:solidFill>
                <a:latin typeface="+mj-lt"/>
                <a:ea typeface="+mj-ea"/>
                <a:cs typeface="+mj-cs"/>
              </a:rPr>
              <a:t>Billing</a:t>
            </a:r>
          </a:p>
        </p:txBody>
      </p:sp>
      <p:sp>
        <p:nvSpPr>
          <p:cNvPr id="112" name="sketch line">
            <a:extLst>
              <a:ext uri="{FF2B5EF4-FFF2-40B4-BE49-F238E27FC236}">
                <a16:creationId xmlns:a16="http://schemas.microsoft.com/office/drawing/2014/main" id="{59FA8C2E-A5A7-4490-927A-7CD58343ED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02432" y="1536573"/>
            <a:ext cx="1761744" cy="15088"/>
          </a:xfrm>
          <a:custGeom>
            <a:avLst/>
            <a:gdLst>
              <a:gd name="connsiteX0" fmla="*/ 0 w 1761744"/>
              <a:gd name="connsiteY0" fmla="*/ 0 h 15088"/>
              <a:gd name="connsiteX1" fmla="*/ 622483 w 1761744"/>
              <a:gd name="connsiteY1" fmla="*/ 0 h 15088"/>
              <a:gd name="connsiteX2" fmla="*/ 1227348 w 1761744"/>
              <a:gd name="connsiteY2" fmla="*/ 0 h 15088"/>
              <a:gd name="connsiteX3" fmla="*/ 1761744 w 1761744"/>
              <a:gd name="connsiteY3" fmla="*/ 0 h 15088"/>
              <a:gd name="connsiteX4" fmla="*/ 1761744 w 1761744"/>
              <a:gd name="connsiteY4" fmla="*/ 15088 h 15088"/>
              <a:gd name="connsiteX5" fmla="*/ 1209731 w 1761744"/>
              <a:gd name="connsiteY5" fmla="*/ 15088 h 15088"/>
              <a:gd name="connsiteX6" fmla="*/ 622483 w 1761744"/>
              <a:gd name="connsiteY6" fmla="*/ 15088 h 15088"/>
              <a:gd name="connsiteX7" fmla="*/ 0 w 1761744"/>
              <a:gd name="connsiteY7" fmla="*/ 15088 h 15088"/>
              <a:gd name="connsiteX8" fmla="*/ 0 w 1761744"/>
              <a:gd name="connsiteY8" fmla="*/ 0 h 15088"/>
              <a:gd name="connsiteX0" fmla="*/ 0 w 1761744"/>
              <a:gd name="connsiteY0" fmla="*/ 0 h 15088"/>
              <a:gd name="connsiteX1" fmla="*/ 569631 w 1761744"/>
              <a:gd name="connsiteY1" fmla="*/ 0 h 15088"/>
              <a:gd name="connsiteX2" fmla="*/ 1104026 w 1761744"/>
              <a:gd name="connsiteY2" fmla="*/ 0 h 15088"/>
              <a:gd name="connsiteX3" fmla="*/ 1761744 w 1761744"/>
              <a:gd name="connsiteY3" fmla="*/ 0 h 15088"/>
              <a:gd name="connsiteX4" fmla="*/ 1761744 w 1761744"/>
              <a:gd name="connsiteY4" fmla="*/ 15088 h 15088"/>
              <a:gd name="connsiteX5" fmla="*/ 1209731 w 1761744"/>
              <a:gd name="connsiteY5" fmla="*/ 15088 h 15088"/>
              <a:gd name="connsiteX6" fmla="*/ 587248 w 1761744"/>
              <a:gd name="connsiteY6" fmla="*/ 15088 h 15088"/>
              <a:gd name="connsiteX7" fmla="*/ 0 w 1761744"/>
              <a:gd name="connsiteY7" fmla="*/ 15088 h 15088"/>
              <a:gd name="connsiteX8" fmla="*/ 0 w 1761744"/>
              <a:gd name="connsiteY8" fmla="*/ 0 h 15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1744" h="15088" fill="none" extrusionOk="0">
                <a:moveTo>
                  <a:pt x="0" y="0"/>
                </a:moveTo>
                <a:cubicBezTo>
                  <a:pt x="148905" y="12851"/>
                  <a:pt x="469430" y="26530"/>
                  <a:pt x="622483" y="0"/>
                </a:cubicBezTo>
                <a:cubicBezTo>
                  <a:pt x="816114" y="14331"/>
                  <a:pt x="1069129" y="9164"/>
                  <a:pt x="1227348" y="0"/>
                </a:cubicBezTo>
                <a:cubicBezTo>
                  <a:pt x="1391868" y="18312"/>
                  <a:pt x="1530215" y="16387"/>
                  <a:pt x="1761744" y="0"/>
                </a:cubicBezTo>
                <a:cubicBezTo>
                  <a:pt x="1761632" y="5126"/>
                  <a:pt x="1762023" y="9945"/>
                  <a:pt x="1761744" y="15088"/>
                </a:cubicBezTo>
                <a:cubicBezTo>
                  <a:pt x="1582657" y="49935"/>
                  <a:pt x="1406065" y="-27138"/>
                  <a:pt x="1209731" y="15088"/>
                </a:cubicBezTo>
                <a:cubicBezTo>
                  <a:pt x="977996" y="41058"/>
                  <a:pt x="768289" y="-27452"/>
                  <a:pt x="622483" y="15088"/>
                </a:cubicBezTo>
                <a:cubicBezTo>
                  <a:pt x="462493" y="14407"/>
                  <a:pt x="238813" y="33888"/>
                  <a:pt x="0" y="15088"/>
                </a:cubicBezTo>
                <a:cubicBezTo>
                  <a:pt x="475" y="10458"/>
                  <a:pt x="361" y="7146"/>
                  <a:pt x="0" y="0"/>
                </a:cubicBezTo>
                <a:close/>
              </a:path>
              <a:path w="1761744" h="15088" stroke="0" extrusionOk="0">
                <a:moveTo>
                  <a:pt x="0" y="0"/>
                </a:moveTo>
                <a:cubicBezTo>
                  <a:pt x="191811" y="37826"/>
                  <a:pt x="317022" y="-6709"/>
                  <a:pt x="569631" y="0"/>
                </a:cubicBezTo>
                <a:cubicBezTo>
                  <a:pt x="834903" y="3845"/>
                  <a:pt x="911411" y="-1140"/>
                  <a:pt x="1104026" y="0"/>
                </a:cubicBezTo>
                <a:cubicBezTo>
                  <a:pt x="1293661" y="15864"/>
                  <a:pt x="1558048" y="-11816"/>
                  <a:pt x="1761744" y="0"/>
                </a:cubicBezTo>
                <a:cubicBezTo>
                  <a:pt x="1761105" y="6274"/>
                  <a:pt x="1760685" y="10004"/>
                  <a:pt x="1761744" y="15088"/>
                </a:cubicBezTo>
                <a:cubicBezTo>
                  <a:pt x="1513875" y="22127"/>
                  <a:pt x="1325199" y="24436"/>
                  <a:pt x="1209731" y="15088"/>
                </a:cubicBezTo>
                <a:cubicBezTo>
                  <a:pt x="1075031" y="47551"/>
                  <a:pt x="756915" y="25373"/>
                  <a:pt x="587248" y="15088"/>
                </a:cubicBezTo>
                <a:cubicBezTo>
                  <a:pt x="441088" y="8737"/>
                  <a:pt x="187737" y="16386"/>
                  <a:pt x="0" y="15088"/>
                </a:cubicBezTo>
                <a:cubicBezTo>
                  <a:pt x="600" y="10891"/>
                  <a:pt x="-322" y="6803"/>
                  <a:pt x="0" y="0"/>
                </a:cubicBezTo>
                <a:close/>
              </a:path>
              <a:path w="1761744" h="15088" fill="none" stroke="0" extrusionOk="0">
                <a:moveTo>
                  <a:pt x="0" y="0"/>
                </a:moveTo>
                <a:cubicBezTo>
                  <a:pt x="150113" y="1294"/>
                  <a:pt x="420723" y="10047"/>
                  <a:pt x="622483" y="0"/>
                </a:cubicBezTo>
                <a:cubicBezTo>
                  <a:pt x="838329" y="4384"/>
                  <a:pt x="1061849" y="-11545"/>
                  <a:pt x="1227348" y="0"/>
                </a:cubicBezTo>
                <a:cubicBezTo>
                  <a:pt x="1372168" y="26766"/>
                  <a:pt x="1518837" y="33572"/>
                  <a:pt x="1761744" y="0"/>
                </a:cubicBezTo>
                <a:cubicBezTo>
                  <a:pt x="1761413" y="5129"/>
                  <a:pt x="1762429" y="10591"/>
                  <a:pt x="1761744" y="15088"/>
                </a:cubicBezTo>
                <a:cubicBezTo>
                  <a:pt x="1676220" y="47598"/>
                  <a:pt x="1445447" y="-47174"/>
                  <a:pt x="1209731" y="15088"/>
                </a:cubicBezTo>
                <a:cubicBezTo>
                  <a:pt x="973146" y="39231"/>
                  <a:pt x="769095" y="16794"/>
                  <a:pt x="622483" y="15088"/>
                </a:cubicBezTo>
                <a:cubicBezTo>
                  <a:pt x="460202" y="13762"/>
                  <a:pt x="263170" y="31852"/>
                  <a:pt x="0" y="15088"/>
                </a:cubicBezTo>
                <a:cubicBezTo>
                  <a:pt x="765" y="10405"/>
                  <a:pt x="614" y="6970"/>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custGeom>
                    <a:avLst/>
                    <a:gdLst>
                      <a:gd name="connsiteX0" fmla="*/ 0 w 1761744"/>
                      <a:gd name="connsiteY0" fmla="*/ 0 h 15088"/>
                      <a:gd name="connsiteX1" fmla="*/ 622483 w 1761744"/>
                      <a:gd name="connsiteY1" fmla="*/ 0 h 15088"/>
                      <a:gd name="connsiteX2" fmla="*/ 1227348 w 1761744"/>
                      <a:gd name="connsiteY2" fmla="*/ 0 h 15088"/>
                      <a:gd name="connsiteX3" fmla="*/ 1761744 w 1761744"/>
                      <a:gd name="connsiteY3" fmla="*/ 0 h 15088"/>
                      <a:gd name="connsiteX4" fmla="*/ 1761744 w 1761744"/>
                      <a:gd name="connsiteY4" fmla="*/ 15088 h 15088"/>
                      <a:gd name="connsiteX5" fmla="*/ 1209731 w 1761744"/>
                      <a:gd name="connsiteY5" fmla="*/ 15088 h 15088"/>
                      <a:gd name="connsiteX6" fmla="*/ 622483 w 1761744"/>
                      <a:gd name="connsiteY6" fmla="*/ 15088 h 15088"/>
                      <a:gd name="connsiteX7" fmla="*/ 0 w 1761744"/>
                      <a:gd name="connsiteY7" fmla="*/ 15088 h 15088"/>
                      <a:gd name="connsiteX8" fmla="*/ 0 w 1761744"/>
                      <a:gd name="connsiteY8" fmla="*/ 0 h 15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1744" h="15088" fill="none" extrusionOk="0">
                        <a:moveTo>
                          <a:pt x="0" y="0"/>
                        </a:moveTo>
                        <a:cubicBezTo>
                          <a:pt x="175937" y="17223"/>
                          <a:pt x="440294" y="2702"/>
                          <a:pt x="622483" y="0"/>
                        </a:cubicBezTo>
                        <a:cubicBezTo>
                          <a:pt x="804672" y="-2702"/>
                          <a:pt x="1067113" y="-11712"/>
                          <a:pt x="1227348" y="0"/>
                        </a:cubicBezTo>
                        <a:cubicBezTo>
                          <a:pt x="1387583" y="11712"/>
                          <a:pt x="1523446" y="8095"/>
                          <a:pt x="1761744" y="0"/>
                        </a:cubicBezTo>
                        <a:cubicBezTo>
                          <a:pt x="1761546" y="5202"/>
                          <a:pt x="1761936" y="10356"/>
                          <a:pt x="1761744" y="15088"/>
                        </a:cubicBezTo>
                        <a:cubicBezTo>
                          <a:pt x="1630165" y="42134"/>
                          <a:pt x="1428267" y="-11819"/>
                          <a:pt x="1209731" y="15088"/>
                        </a:cubicBezTo>
                        <a:cubicBezTo>
                          <a:pt x="991195" y="41995"/>
                          <a:pt x="783392" y="3334"/>
                          <a:pt x="622483" y="15088"/>
                        </a:cubicBezTo>
                        <a:cubicBezTo>
                          <a:pt x="461574" y="26842"/>
                          <a:pt x="278293" y="10835"/>
                          <a:pt x="0" y="15088"/>
                        </a:cubicBezTo>
                        <a:cubicBezTo>
                          <a:pt x="567" y="10294"/>
                          <a:pt x="-110" y="6796"/>
                          <a:pt x="0" y="0"/>
                        </a:cubicBezTo>
                        <a:close/>
                      </a:path>
                      <a:path w="1761744" h="15088" stroke="0" extrusionOk="0">
                        <a:moveTo>
                          <a:pt x="0" y="0"/>
                        </a:moveTo>
                        <a:cubicBezTo>
                          <a:pt x="192491" y="21666"/>
                          <a:pt x="299687" y="3573"/>
                          <a:pt x="569631" y="0"/>
                        </a:cubicBezTo>
                        <a:cubicBezTo>
                          <a:pt x="839575" y="-3573"/>
                          <a:pt x="921554" y="-1681"/>
                          <a:pt x="1104026" y="0"/>
                        </a:cubicBezTo>
                        <a:cubicBezTo>
                          <a:pt x="1286498" y="1681"/>
                          <a:pt x="1564970" y="-15466"/>
                          <a:pt x="1761744" y="0"/>
                        </a:cubicBezTo>
                        <a:cubicBezTo>
                          <a:pt x="1761025" y="6732"/>
                          <a:pt x="1761103" y="10028"/>
                          <a:pt x="1761744" y="15088"/>
                        </a:cubicBezTo>
                        <a:cubicBezTo>
                          <a:pt x="1500917" y="10971"/>
                          <a:pt x="1328364" y="14878"/>
                          <a:pt x="1209731" y="15088"/>
                        </a:cubicBezTo>
                        <a:cubicBezTo>
                          <a:pt x="1091098" y="15298"/>
                          <a:pt x="760300" y="29865"/>
                          <a:pt x="587248" y="15088"/>
                        </a:cubicBezTo>
                        <a:cubicBezTo>
                          <a:pt x="414196" y="311"/>
                          <a:pt x="188402" y="30186"/>
                          <a:pt x="0" y="15088"/>
                        </a:cubicBezTo>
                        <a:cubicBezTo>
                          <a:pt x="141" y="10602"/>
                          <a:pt x="182" y="6692"/>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CE9EDF6A-3187-40D7-82A2-7FA4C54970D7}"/>
              </a:ext>
            </a:extLst>
          </p:cNvPr>
          <p:cNvSpPr txBox="1"/>
          <p:nvPr/>
        </p:nvSpPr>
        <p:spPr>
          <a:xfrm>
            <a:off x="3691431" y="715060"/>
            <a:ext cx="5836387" cy="1658112"/>
          </a:xfrm>
          <a:prstGeom prst="rect">
            <a:avLst/>
          </a:prstGeom>
        </p:spPr>
        <p:txBody>
          <a:bodyPr vert="horz" lIns="91440" tIns="45720" rIns="91440" bIns="45720" rtlCol="0" anchor="ctr">
            <a:normAutofit/>
          </a:bodyPr>
          <a:lstStyle/>
          <a:p>
            <a:pPr>
              <a:lnSpc>
                <a:spcPct val="90000"/>
              </a:lnSpc>
              <a:spcAft>
                <a:spcPts val="600"/>
              </a:spcAft>
            </a:pPr>
            <a:r>
              <a:rPr lang="en-US" sz="2100" dirty="0">
                <a:solidFill>
                  <a:srgbClr val="FFFFFF"/>
                </a:solidFill>
              </a:rPr>
              <a:t>Connect Your Bank Account To Plaid</a:t>
            </a:r>
          </a:p>
        </p:txBody>
      </p:sp>
      <p:pic>
        <p:nvPicPr>
          <p:cNvPr id="6" name="Picture 5">
            <a:extLst>
              <a:ext uri="{FF2B5EF4-FFF2-40B4-BE49-F238E27FC236}">
                <a16:creationId xmlns:a16="http://schemas.microsoft.com/office/drawing/2014/main" id="{63CE6324-D42B-4047-A1B1-DE22F10631C7}"/>
              </a:ext>
            </a:extLst>
          </p:cNvPr>
          <p:cNvPicPr>
            <a:picLocks noChangeAspect="1"/>
          </p:cNvPicPr>
          <p:nvPr/>
        </p:nvPicPr>
        <p:blipFill>
          <a:blip r:embed="rId3"/>
          <a:stretch>
            <a:fillRect/>
          </a:stretch>
        </p:blipFill>
        <p:spPr>
          <a:xfrm>
            <a:off x="520522" y="3874754"/>
            <a:ext cx="9007297" cy="2702190"/>
          </a:xfrm>
          <a:prstGeom prst="rect">
            <a:avLst/>
          </a:prstGeom>
        </p:spPr>
      </p:pic>
    </p:spTree>
    <p:extLst>
      <p:ext uri="{BB962C8B-B14F-4D97-AF65-F5344CB8AC3E}">
        <p14:creationId xmlns:p14="http://schemas.microsoft.com/office/powerpoint/2010/main" val="1720049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A150F27-D1E5-4C16-8994-06F78B106BB1}"/>
              </a:ext>
            </a:extLst>
          </p:cNvPr>
          <p:cNvSpPr txBox="1"/>
          <p:nvPr/>
        </p:nvSpPr>
        <p:spPr>
          <a:xfrm>
            <a:off x="2335625" y="350565"/>
            <a:ext cx="5789709" cy="769441"/>
          </a:xfrm>
          <a:prstGeom prst="rect">
            <a:avLst/>
          </a:prstGeom>
          <a:noFill/>
        </p:spPr>
        <p:txBody>
          <a:bodyPr wrap="square" rtlCol="0">
            <a:spAutoFit/>
          </a:bodyPr>
          <a:lstStyle/>
          <a:p>
            <a:r>
              <a:rPr lang="en-US" sz="4400" b="1" dirty="0">
                <a:solidFill>
                  <a:schemeClr val="tx2"/>
                </a:solidFill>
              </a:rPr>
              <a:t>Building The Initial Plan </a:t>
            </a:r>
          </a:p>
        </p:txBody>
      </p:sp>
      <p:sp>
        <p:nvSpPr>
          <p:cNvPr id="22" name="TextBox 21">
            <a:extLst>
              <a:ext uri="{FF2B5EF4-FFF2-40B4-BE49-F238E27FC236}">
                <a16:creationId xmlns:a16="http://schemas.microsoft.com/office/drawing/2014/main" id="{A6001D5C-BF67-46D0-BEAC-BE7D262E8611}"/>
              </a:ext>
            </a:extLst>
          </p:cNvPr>
          <p:cNvSpPr txBox="1"/>
          <p:nvPr/>
        </p:nvSpPr>
        <p:spPr>
          <a:xfrm>
            <a:off x="152400" y="1172315"/>
            <a:ext cx="9579641" cy="5078313"/>
          </a:xfrm>
          <a:prstGeom prst="rect">
            <a:avLst/>
          </a:prstGeom>
          <a:noFill/>
        </p:spPr>
        <p:txBody>
          <a:bodyPr wrap="square">
            <a:spAutoFit/>
          </a:bodyPr>
          <a:lstStyle/>
          <a:p>
            <a:pPr marL="215265" marR="0">
              <a:spcBef>
                <a:spcPts val="0"/>
              </a:spcBef>
              <a:spcAft>
                <a:spcPts val="0"/>
              </a:spcAft>
            </a:pPr>
            <a:r>
              <a:rPr lang="en-US" dirty="0">
                <a:latin typeface="Calibri" panose="020F0502020204030204" pitchFamily="34" charset="0"/>
                <a:ea typeface="Calibri" panose="020F0502020204030204" pitchFamily="34" charset="0"/>
              </a:rPr>
              <a:t>What do we need from you?</a:t>
            </a:r>
          </a:p>
          <a:p>
            <a:pPr marL="215265" marR="0">
              <a:spcBef>
                <a:spcPts val="0"/>
              </a:spcBef>
              <a:spcAft>
                <a:spcPts val="0"/>
              </a:spcAft>
            </a:pPr>
            <a:endParaRPr lang="en-US" dirty="0">
              <a:latin typeface="Calibri" panose="020F0502020204030204" pitchFamily="34" charset="0"/>
              <a:ea typeface="Calibri" panose="020F0502020204030204" pitchFamily="34" charset="0"/>
            </a:endParaRPr>
          </a:p>
          <a:p>
            <a:pPr marL="558165" marR="0" indent="-342900">
              <a:spcBef>
                <a:spcPts val="0"/>
              </a:spcBef>
              <a:spcAft>
                <a:spcPts val="0"/>
              </a:spcAft>
              <a:buAutoNum type="arabicParenR"/>
            </a:pPr>
            <a:r>
              <a:rPr lang="en-US" dirty="0">
                <a:latin typeface="Calibri" panose="020F0502020204030204" pitchFamily="34" charset="0"/>
                <a:ea typeface="Calibri" panose="020F0502020204030204" pitchFamily="34" charset="0"/>
              </a:rPr>
              <a:t>Aggregate Data In Client Portal</a:t>
            </a:r>
          </a:p>
          <a:p>
            <a:pPr marL="558165" marR="0" indent="-342900">
              <a:spcBef>
                <a:spcPts val="0"/>
              </a:spcBef>
              <a:spcAft>
                <a:spcPts val="0"/>
              </a:spcAft>
              <a:buAutoNum type="arabicParenR"/>
            </a:pPr>
            <a:r>
              <a:rPr lang="en-US" dirty="0">
                <a:latin typeface="Calibri" panose="020F0502020204030204" pitchFamily="34" charset="0"/>
                <a:ea typeface="Calibri" panose="020F0502020204030204" pitchFamily="34" charset="0"/>
              </a:rPr>
              <a:t>Complete Document Checklist</a:t>
            </a:r>
          </a:p>
          <a:p>
            <a:pPr marL="558165" marR="0" indent="-342900">
              <a:spcBef>
                <a:spcPts val="0"/>
              </a:spcBef>
              <a:spcAft>
                <a:spcPts val="0"/>
              </a:spcAft>
              <a:buAutoNum type="arabicParenR"/>
            </a:pPr>
            <a:endParaRPr lang="en-US" dirty="0">
              <a:latin typeface="Calibri" panose="020F0502020204030204" pitchFamily="34" charset="0"/>
              <a:ea typeface="Calibri" panose="020F0502020204030204" pitchFamily="34" charset="0"/>
            </a:endParaRPr>
          </a:p>
          <a:p>
            <a:pPr marL="215265" marR="0">
              <a:spcBef>
                <a:spcPts val="0"/>
              </a:spcBef>
              <a:spcAft>
                <a:spcPts val="0"/>
              </a:spcAft>
            </a:pPr>
            <a:endParaRPr lang="en-US" dirty="0">
              <a:latin typeface="Calibri" panose="020F0502020204030204" pitchFamily="34" charset="0"/>
              <a:ea typeface="Calibri" panose="020F0502020204030204" pitchFamily="34" charset="0"/>
            </a:endParaRPr>
          </a:p>
          <a:p>
            <a:pPr marL="558165" marR="0" indent="-342900">
              <a:spcBef>
                <a:spcPts val="0"/>
              </a:spcBef>
              <a:spcAft>
                <a:spcPts val="0"/>
              </a:spcAft>
              <a:buAutoNum type="arabicParenR"/>
            </a:pPr>
            <a:endParaRPr lang="en-US" sz="1800" dirty="0">
              <a:effectLst/>
              <a:latin typeface="Calibri" panose="020F0502020204030204" pitchFamily="34" charset="0"/>
              <a:ea typeface="Calibri" panose="020F0502020204030204" pitchFamily="34" charset="0"/>
            </a:endParaRPr>
          </a:p>
          <a:p>
            <a:pPr marL="215265" marR="0">
              <a:spcBef>
                <a:spcPts val="0"/>
              </a:spcBef>
              <a:spcAft>
                <a:spcPts val="0"/>
              </a:spcAft>
            </a:pPr>
            <a:endParaRPr lang="en-US" sz="1800" dirty="0">
              <a:effectLst/>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b="0" i="0" dirty="0">
              <a:solidFill>
                <a:srgbClr val="555555"/>
              </a:solidFill>
              <a:effectLst/>
              <a:latin typeface="Roboto" panose="02000000000000000000" pitchFamily="2"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a:p>
            <a:pPr marL="672465" lvl="1"/>
            <a:endParaRPr lang="en-US" dirty="0">
              <a:latin typeface="Calibri" panose="020F0502020204030204" pitchFamily="34" charset="0"/>
              <a:ea typeface="Calibri" panose="020F0502020204030204" pitchFamily="34" charset="0"/>
            </a:endParaRPr>
          </a:p>
        </p:txBody>
      </p:sp>
      <p:sp>
        <p:nvSpPr>
          <p:cNvPr id="15" name="Oval 14">
            <a:extLst>
              <a:ext uri="{FF2B5EF4-FFF2-40B4-BE49-F238E27FC236}">
                <a16:creationId xmlns:a16="http://schemas.microsoft.com/office/drawing/2014/main" id="{457FF6D4-FD83-4EAD-AD40-C3A874B93BC2}"/>
              </a:ext>
            </a:extLst>
          </p:cNvPr>
          <p:cNvSpPr/>
          <p:nvPr/>
        </p:nvSpPr>
        <p:spPr>
          <a:xfrm>
            <a:off x="1475357" y="3762090"/>
            <a:ext cx="914400" cy="990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solidFill>
              </a:rPr>
              <a:t>1</a:t>
            </a:r>
          </a:p>
        </p:txBody>
      </p:sp>
      <p:sp>
        <p:nvSpPr>
          <p:cNvPr id="16" name="Oval 15">
            <a:extLst>
              <a:ext uri="{FF2B5EF4-FFF2-40B4-BE49-F238E27FC236}">
                <a16:creationId xmlns:a16="http://schemas.microsoft.com/office/drawing/2014/main" id="{68C672E6-5735-4D88-999B-60EA963E8BF0}"/>
              </a:ext>
            </a:extLst>
          </p:cNvPr>
          <p:cNvSpPr/>
          <p:nvPr/>
        </p:nvSpPr>
        <p:spPr>
          <a:xfrm>
            <a:off x="3413825" y="3734138"/>
            <a:ext cx="914400" cy="990600"/>
          </a:xfrm>
          <a:prstGeom prst="ellipse">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C000"/>
                </a:solidFill>
              </a:rPr>
              <a:t>2</a:t>
            </a:r>
          </a:p>
        </p:txBody>
      </p:sp>
      <p:sp>
        <p:nvSpPr>
          <p:cNvPr id="17" name="Oval 16">
            <a:extLst>
              <a:ext uri="{FF2B5EF4-FFF2-40B4-BE49-F238E27FC236}">
                <a16:creationId xmlns:a16="http://schemas.microsoft.com/office/drawing/2014/main" id="{9DB600AB-E951-4727-965B-13DE78B7D9E9}"/>
              </a:ext>
            </a:extLst>
          </p:cNvPr>
          <p:cNvSpPr/>
          <p:nvPr/>
        </p:nvSpPr>
        <p:spPr>
          <a:xfrm>
            <a:off x="5220954" y="3795972"/>
            <a:ext cx="914400" cy="990600"/>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B050"/>
                </a:solidFill>
              </a:rPr>
              <a:t>3</a:t>
            </a:r>
          </a:p>
        </p:txBody>
      </p:sp>
      <p:sp>
        <p:nvSpPr>
          <p:cNvPr id="18" name="Oval 17">
            <a:extLst>
              <a:ext uri="{FF2B5EF4-FFF2-40B4-BE49-F238E27FC236}">
                <a16:creationId xmlns:a16="http://schemas.microsoft.com/office/drawing/2014/main" id="{988414A8-7363-410F-8AB8-F94C859B5A79}"/>
              </a:ext>
            </a:extLst>
          </p:cNvPr>
          <p:cNvSpPr/>
          <p:nvPr/>
        </p:nvSpPr>
        <p:spPr>
          <a:xfrm>
            <a:off x="7113107" y="3795972"/>
            <a:ext cx="914400" cy="990600"/>
          </a:xfrm>
          <a:prstGeom prst="ellipse">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7030A0"/>
                </a:solidFill>
              </a:rPr>
              <a:t>4</a:t>
            </a:r>
          </a:p>
        </p:txBody>
      </p:sp>
      <p:sp>
        <p:nvSpPr>
          <p:cNvPr id="19" name="Arrow: Right 18">
            <a:extLst>
              <a:ext uri="{FF2B5EF4-FFF2-40B4-BE49-F238E27FC236}">
                <a16:creationId xmlns:a16="http://schemas.microsoft.com/office/drawing/2014/main" id="{082820BA-136D-4921-93FE-BE2D7CAE0A3B}"/>
              </a:ext>
            </a:extLst>
          </p:cNvPr>
          <p:cNvSpPr/>
          <p:nvPr/>
        </p:nvSpPr>
        <p:spPr>
          <a:xfrm>
            <a:off x="2590800" y="398847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3E4D9AE6-1654-4FC7-9CA5-A00126D992AC}"/>
              </a:ext>
            </a:extLst>
          </p:cNvPr>
          <p:cNvSpPr/>
          <p:nvPr/>
        </p:nvSpPr>
        <p:spPr>
          <a:xfrm>
            <a:off x="4465450" y="398847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68FFDF4B-F925-4195-A8C7-A64991BC0C44}"/>
              </a:ext>
            </a:extLst>
          </p:cNvPr>
          <p:cNvSpPr/>
          <p:nvPr/>
        </p:nvSpPr>
        <p:spPr>
          <a:xfrm>
            <a:off x="6370858" y="398847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E8554187-6D36-4592-8E3C-30E982FFE03A}"/>
              </a:ext>
            </a:extLst>
          </p:cNvPr>
          <p:cNvSpPr/>
          <p:nvPr/>
        </p:nvSpPr>
        <p:spPr>
          <a:xfrm>
            <a:off x="1466341" y="3352800"/>
            <a:ext cx="914033" cy="338554"/>
          </a:xfrm>
          <a:prstGeom prst="rect">
            <a:avLst/>
          </a:prstGeom>
          <a:noFill/>
        </p:spPr>
        <p:txBody>
          <a:bodyPr wrap="squar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Organize</a:t>
            </a:r>
          </a:p>
        </p:txBody>
      </p:sp>
      <p:sp>
        <p:nvSpPr>
          <p:cNvPr id="34" name="Rectangle 33">
            <a:extLst>
              <a:ext uri="{FF2B5EF4-FFF2-40B4-BE49-F238E27FC236}">
                <a16:creationId xmlns:a16="http://schemas.microsoft.com/office/drawing/2014/main" id="{C315CAC0-D45D-4DEE-B040-4AE941514785}"/>
              </a:ext>
            </a:extLst>
          </p:cNvPr>
          <p:cNvSpPr/>
          <p:nvPr/>
        </p:nvSpPr>
        <p:spPr>
          <a:xfrm>
            <a:off x="3484628" y="3314700"/>
            <a:ext cx="825932" cy="338554"/>
          </a:xfrm>
          <a:prstGeom prst="rect">
            <a:avLst/>
          </a:prstGeom>
          <a:noFill/>
        </p:spPr>
        <p:txBody>
          <a:bodyPr wrap="square" lIns="91440" tIns="45720" rIns="91440" bIns="45720">
            <a:spAutoFit/>
          </a:bodyPr>
          <a:lstStyle/>
          <a:p>
            <a:pPr algn="ctr"/>
            <a:r>
              <a:rPr lang="en-US" sz="1600" dirty="0">
                <a:ln w="0"/>
                <a:effectLst>
                  <a:outerShdw blurRad="38100" dist="19050" dir="2700000" algn="tl" rotWithShape="0">
                    <a:schemeClr val="dk1">
                      <a:alpha val="40000"/>
                    </a:schemeClr>
                  </a:outerShdw>
                </a:effectLst>
              </a:rPr>
              <a:t>Analyze</a:t>
            </a:r>
            <a:endParaRPr lang="en-US" sz="1600" b="0" cap="none" spc="0" dirty="0">
              <a:ln w="0"/>
              <a:solidFill>
                <a:schemeClr val="tx1"/>
              </a:solidFill>
              <a:effectLst>
                <a:outerShdw blurRad="38100" dist="19050" dir="2700000" algn="tl" rotWithShape="0">
                  <a:schemeClr val="dk1">
                    <a:alpha val="40000"/>
                  </a:schemeClr>
                </a:outerShdw>
              </a:effectLst>
            </a:endParaRPr>
          </a:p>
        </p:txBody>
      </p:sp>
      <p:sp>
        <p:nvSpPr>
          <p:cNvPr id="35" name="Rectangle 34">
            <a:extLst>
              <a:ext uri="{FF2B5EF4-FFF2-40B4-BE49-F238E27FC236}">
                <a16:creationId xmlns:a16="http://schemas.microsoft.com/office/drawing/2014/main" id="{4278F5AB-CFA0-48F3-A937-122328D8D8E4}"/>
              </a:ext>
            </a:extLst>
          </p:cNvPr>
          <p:cNvSpPr/>
          <p:nvPr/>
        </p:nvSpPr>
        <p:spPr>
          <a:xfrm>
            <a:off x="5299269" y="3333750"/>
            <a:ext cx="756938" cy="338554"/>
          </a:xfrm>
          <a:prstGeom prst="rect">
            <a:avLst/>
          </a:prstGeom>
          <a:noFill/>
        </p:spPr>
        <p:txBody>
          <a:bodyPr wrap="squar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Decide</a:t>
            </a:r>
          </a:p>
        </p:txBody>
      </p:sp>
      <p:sp>
        <p:nvSpPr>
          <p:cNvPr id="36" name="Rectangle 35">
            <a:extLst>
              <a:ext uri="{FF2B5EF4-FFF2-40B4-BE49-F238E27FC236}">
                <a16:creationId xmlns:a16="http://schemas.microsoft.com/office/drawing/2014/main" id="{E7B24C0F-9F4F-4B43-8331-C04542663CC6}"/>
              </a:ext>
            </a:extLst>
          </p:cNvPr>
          <p:cNvSpPr/>
          <p:nvPr/>
        </p:nvSpPr>
        <p:spPr>
          <a:xfrm>
            <a:off x="7340917" y="3343275"/>
            <a:ext cx="458780" cy="338554"/>
          </a:xfrm>
          <a:prstGeom prst="rect">
            <a:avLst/>
          </a:prstGeom>
          <a:noFill/>
        </p:spPr>
        <p:txBody>
          <a:bodyPr wrap="squar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Act</a:t>
            </a:r>
          </a:p>
        </p:txBody>
      </p:sp>
      <p:pic>
        <p:nvPicPr>
          <p:cNvPr id="47" name="Picture 46">
            <a:extLst>
              <a:ext uri="{FF2B5EF4-FFF2-40B4-BE49-F238E27FC236}">
                <a16:creationId xmlns:a16="http://schemas.microsoft.com/office/drawing/2014/main" id="{54254536-9510-4B23-93FA-DBDD96C1FB67}"/>
              </a:ext>
            </a:extLst>
          </p:cNvPr>
          <p:cNvPicPr>
            <a:picLocks noChangeAspect="1"/>
          </p:cNvPicPr>
          <p:nvPr/>
        </p:nvPicPr>
        <p:blipFill>
          <a:blip r:embed="rId2"/>
          <a:stretch>
            <a:fillRect/>
          </a:stretch>
        </p:blipFill>
        <p:spPr>
          <a:xfrm>
            <a:off x="285428" y="4918210"/>
            <a:ext cx="2305372" cy="695422"/>
          </a:xfrm>
          <a:prstGeom prst="rect">
            <a:avLst/>
          </a:prstGeom>
        </p:spPr>
      </p:pic>
      <p:sp>
        <p:nvSpPr>
          <p:cNvPr id="48" name="TextBox 47">
            <a:extLst>
              <a:ext uri="{FF2B5EF4-FFF2-40B4-BE49-F238E27FC236}">
                <a16:creationId xmlns:a16="http://schemas.microsoft.com/office/drawing/2014/main" id="{083BAA61-AD38-45B8-A9DB-C437580086FC}"/>
              </a:ext>
            </a:extLst>
          </p:cNvPr>
          <p:cNvSpPr txBox="1"/>
          <p:nvPr/>
        </p:nvSpPr>
        <p:spPr>
          <a:xfrm>
            <a:off x="-381000" y="5672791"/>
            <a:ext cx="3563043" cy="1354217"/>
          </a:xfrm>
          <a:prstGeom prst="rect">
            <a:avLst/>
          </a:prstGeom>
          <a:noFill/>
        </p:spPr>
        <p:txBody>
          <a:bodyPr wrap="square">
            <a:spAutoFit/>
          </a:bodyPr>
          <a:lstStyle/>
          <a:p>
            <a:pPr algn="ctr" rtl="0">
              <a:spcBef>
                <a:spcPts val="1200"/>
              </a:spcBef>
              <a:spcAft>
                <a:spcPts val="1200"/>
              </a:spcAft>
            </a:pPr>
            <a:r>
              <a:rPr lang="en-US" sz="1800" b="1" i="0" u="sng" dirty="0">
                <a:solidFill>
                  <a:srgbClr val="000000"/>
                </a:solidFill>
                <a:effectLst/>
                <a:latin typeface="Arial" panose="020B0604020202020204" pitchFamily="34" charset="0"/>
              </a:rPr>
              <a:t>INITIAL DOCUMENT CHECKLIST</a:t>
            </a:r>
            <a:endParaRPr lang="en-US" b="0" dirty="0">
              <a:effectLst/>
            </a:endParaRPr>
          </a:p>
          <a:p>
            <a:br>
              <a:rPr lang="en-US" dirty="0"/>
            </a:br>
            <a:endParaRPr lang="en-US" dirty="0"/>
          </a:p>
        </p:txBody>
      </p:sp>
      <p:pic>
        <p:nvPicPr>
          <p:cNvPr id="6" name="Picture 5">
            <a:extLst>
              <a:ext uri="{FF2B5EF4-FFF2-40B4-BE49-F238E27FC236}">
                <a16:creationId xmlns:a16="http://schemas.microsoft.com/office/drawing/2014/main" id="{1687F4E7-661C-435C-87A6-C04ACD301426}"/>
              </a:ext>
            </a:extLst>
          </p:cNvPr>
          <p:cNvPicPr>
            <a:picLocks noChangeAspect="1"/>
          </p:cNvPicPr>
          <p:nvPr/>
        </p:nvPicPr>
        <p:blipFill>
          <a:blip r:embed="rId3"/>
          <a:stretch>
            <a:fillRect/>
          </a:stretch>
        </p:blipFill>
        <p:spPr>
          <a:xfrm>
            <a:off x="6498595" y="5248429"/>
            <a:ext cx="2143424" cy="647790"/>
          </a:xfrm>
          <a:prstGeom prst="rect">
            <a:avLst/>
          </a:prstGeom>
        </p:spPr>
      </p:pic>
    </p:spTree>
    <p:extLst>
      <p:ext uri="{BB962C8B-B14F-4D97-AF65-F5344CB8AC3E}">
        <p14:creationId xmlns:p14="http://schemas.microsoft.com/office/powerpoint/2010/main" val="27195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32780</TotalTime>
  <Words>662</Words>
  <Application>Microsoft Office PowerPoint</Application>
  <PresentationFormat>Custom</PresentationFormat>
  <Paragraphs>144</Paragraphs>
  <Slides>14</Slides>
  <Notes>7</Notes>
  <HiddenSlides>0</HiddenSlides>
  <MMClips>2</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Narrow</vt:lpstr>
      <vt:lpstr>Calibri</vt:lpstr>
      <vt:lpstr>Roboto</vt:lpstr>
      <vt:lpstr>RoobertRC</vt:lpstr>
      <vt:lpstr>Times New Roman</vt:lpstr>
      <vt:lpstr>Office Theme</vt:lpstr>
      <vt:lpstr>Onboarding Alignment </vt:lpstr>
      <vt:lpstr>    Agenda      Core Deliverables       Advice Pay: Engagement Letter       Advice Pay: Billing       RightCapital: Building  the Plan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Getting Started Guides</vt:lpstr>
      <vt:lpstr>Video Walk Through</vt:lpstr>
      <vt:lpstr>App Download</vt:lpstr>
      <vt:lpstr>Follow Ups/Tasks</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An Investment Process</dc:title>
  <dc:creator>Aaron Connell</dc:creator>
  <cp:lastModifiedBy>Aaron  Connell</cp:lastModifiedBy>
  <cp:revision>45</cp:revision>
  <dcterms:created xsi:type="dcterms:W3CDTF">2022-03-24T04:03:24Z</dcterms:created>
  <dcterms:modified xsi:type="dcterms:W3CDTF">2022-11-30T04:24:14Z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2022-03-23T00:00:00Z</vt:filetime>
  </property>
  <property fmtid="{D5CDD505-2E9C-101B-9397-08002B2CF9AE}" pid="3" name="Creator">
    <vt:lpwstr>Acrobat PDFMaker 21 for Word</vt:lpwstr>
  </property>
  <property fmtid="{D5CDD505-2E9C-101B-9397-08002B2CF9AE}" pid="4" name="LastSaved">
    <vt:filetime>2022-03-24T00:00:00Z</vt:filetime>
  </property>
</Properties>
</file>