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2.xml" ContentType="application/vnd.openxmlformats-officedocument.presentationml.notesSlide+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8"/>
  </p:notesMasterIdLst>
  <p:sldIdLst>
    <p:sldId id="256" r:id="rId2"/>
    <p:sldId id="314" r:id="rId3"/>
    <p:sldId id="258" r:id="rId4"/>
    <p:sldId id="308" r:id="rId5"/>
    <p:sldId id="343" r:id="rId6"/>
    <p:sldId id="344" r:id="rId7"/>
    <p:sldId id="262" r:id="rId8"/>
    <p:sldId id="263" r:id="rId9"/>
    <p:sldId id="264" r:id="rId10"/>
    <p:sldId id="265" r:id="rId11"/>
    <p:sldId id="267" r:id="rId12"/>
    <p:sldId id="268" r:id="rId13"/>
    <p:sldId id="269" r:id="rId14"/>
    <p:sldId id="311" r:id="rId15"/>
    <p:sldId id="345" r:id="rId16"/>
    <p:sldId id="346" r:id="rId17"/>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23" orient="horz" pos="4728" userDrawn="1">
          <p15:clr>
            <a:srgbClr val="A4A3A4"/>
          </p15:clr>
        </p15:guide>
        <p15:guide id="25" orient="horz" pos="1248" userDrawn="1">
          <p15:clr>
            <a:srgbClr val="A4A3A4"/>
          </p15:clr>
        </p15:guide>
        <p15:guide id="29" pos="5664" userDrawn="1">
          <p15:clr>
            <a:srgbClr val="A4A3A4"/>
          </p15:clr>
        </p15:guide>
        <p15:guide id="32" pos="4488" userDrawn="1">
          <p15:clr>
            <a:srgbClr val="5ACBF0"/>
          </p15:clr>
        </p15:guide>
        <p15:guide id="33" orient="horz" pos="4080" userDrawn="1">
          <p15:clr>
            <a:srgbClr val="A4A3A4"/>
          </p15:clr>
        </p15:guide>
        <p15:guide id="35" pos="4272" userDrawn="1">
          <p15:clr>
            <a:srgbClr val="A4A3A4"/>
          </p15:clr>
        </p15:guide>
        <p15:guide id="36" orient="horz" pos="4128" userDrawn="1">
          <p15:clr>
            <a:srgbClr val="A4A3A4"/>
          </p15:clr>
        </p15:guide>
        <p15:guide id="37" orient="horz" pos="3744" userDrawn="1">
          <p15:clr>
            <a:srgbClr val="5ACBF0"/>
          </p15:clr>
        </p15:guide>
        <p15:guide id="38" pos="3696" userDrawn="1">
          <p15:clr>
            <a:srgbClr val="A4A3A4"/>
          </p15:clr>
        </p15:guide>
        <p15:guide id="39" pos="4344" userDrawn="1">
          <p15:clr>
            <a:srgbClr val="5ACBF0"/>
          </p15:clr>
        </p15:guide>
        <p15:guide id="40" orient="horz" pos="3600" userDrawn="1">
          <p15:clr>
            <a:srgbClr val="A4A3A4"/>
          </p15:clr>
        </p15:guide>
        <p15:guide id="41" pos="3432" userDrawn="1">
          <p15:clr>
            <a:srgbClr val="F26B43"/>
          </p15:clr>
        </p15:guide>
        <p15:guide id="42" orient="horz" pos="1008" userDrawn="1">
          <p15:clr>
            <a:srgbClr val="F26B43"/>
          </p15:clr>
        </p15:guide>
        <p15:guide id="43" orient="horz" pos="1656" userDrawn="1">
          <p15:clr>
            <a:srgbClr val="F26B43"/>
          </p15:clr>
        </p15:guide>
        <p15:guide id="44" orient="horz" pos="744" userDrawn="1">
          <p15:clr>
            <a:srgbClr val="9FCC3B"/>
          </p15:clr>
        </p15:guide>
        <p15:guide id="45" orient="horz" pos="1344" userDrawn="1">
          <p15:clr>
            <a:srgbClr val="C35E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 id="2" name="Kim.VanWieren@dimensional.com" initials="K" lastIdx="2" clrIdx="2">
    <p:extLst>
      <p:ext uri="{19B8F6BF-5375-455C-9EA6-DF929625EA0E}">
        <p15:presenceInfo xmlns:p15="http://schemas.microsoft.com/office/powerpoint/2012/main" userId="S::Kim.VanWieren@dimensional.com::d2301082-860f-4797-b047-30b05285e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A6A6A6"/>
    <a:srgbClr val="595959"/>
    <a:srgbClr val="5C8235"/>
    <a:srgbClr val="C9DAE2"/>
    <a:srgbClr val="93A37C"/>
    <a:srgbClr val="7F7F7F"/>
    <a:srgbClr val="C00000"/>
    <a:srgbClr val="FFFFF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4" autoAdjust="0"/>
    <p:restoredTop sz="99762" autoAdjust="0"/>
  </p:normalViewPr>
  <p:slideViewPr>
    <p:cSldViewPr snapToGrid="0">
      <p:cViewPr varScale="1">
        <p:scale>
          <a:sx n="66" d="100"/>
          <a:sy n="66" d="100"/>
        </p:scale>
        <p:origin x="950" y="36"/>
      </p:cViewPr>
      <p:guideLst>
        <p:guide orient="horz" pos="4728"/>
        <p:guide orient="horz" pos="1248"/>
        <p:guide pos="5664"/>
        <p:guide pos="4488"/>
        <p:guide orient="horz" pos="4080"/>
        <p:guide pos="4272"/>
        <p:guide orient="horz" pos="4128"/>
        <p:guide orient="horz" pos="3744"/>
        <p:guide pos="3696"/>
        <p:guide pos="4344"/>
        <p:guide orient="horz" pos="3600"/>
        <p:guide pos="3432"/>
        <p:guide orient="horz" pos="1008"/>
        <p:guide orient="horz" pos="1656"/>
        <p:guide orient="horz" pos="744"/>
        <p:guide orient="horz" pos="134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2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5.xlsx"/><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3.1530045158837838E-2"/>
          <c:w val="0.93980006214905787"/>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Sheet1!$A$2:$A$67</c:f>
              <c:numCache>
                <c:formatCode>m/d/yyyy</c:formatCode>
                <c:ptCount val="66"/>
                <c:pt idx="0">
                  <c:v>44925</c:v>
                </c:pt>
                <c:pt idx="1">
                  <c:v>44928</c:v>
                </c:pt>
                <c:pt idx="2">
                  <c:v>44929</c:v>
                </c:pt>
                <c:pt idx="3">
                  <c:v>44930</c:v>
                </c:pt>
                <c:pt idx="4">
                  <c:v>44931</c:v>
                </c:pt>
                <c:pt idx="5">
                  <c:v>44932</c:v>
                </c:pt>
                <c:pt idx="6">
                  <c:v>44935</c:v>
                </c:pt>
                <c:pt idx="7">
                  <c:v>44936</c:v>
                </c:pt>
                <c:pt idx="8">
                  <c:v>44937</c:v>
                </c:pt>
                <c:pt idx="9">
                  <c:v>44938</c:v>
                </c:pt>
                <c:pt idx="10">
                  <c:v>44939</c:v>
                </c:pt>
                <c:pt idx="11">
                  <c:v>44942</c:v>
                </c:pt>
                <c:pt idx="12">
                  <c:v>44943</c:v>
                </c:pt>
                <c:pt idx="13">
                  <c:v>44944</c:v>
                </c:pt>
                <c:pt idx="14">
                  <c:v>44945</c:v>
                </c:pt>
                <c:pt idx="15">
                  <c:v>44946</c:v>
                </c:pt>
                <c:pt idx="16">
                  <c:v>44949</c:v>
                </c:pt>
                <c:pt idx="17">
                  <c:v>44950</c:v>
                </c:pt>
                <c:pt idx="18">
                  <c:v>44951</c:v>
                </c:pt>
                <c:pt idx="19">
                  <c:v>44952</c:v>
                </c:pt>
                <c:pt idx="20">
                  <c:v>44953</c:v>
                </c:pt>
                <c:pt idx="21">
                  <c:v>44956</c:v>
                </c:pt>
                <c:pt idx="22">
                  <c:v>44957</c:v>
                </c:pt>
                <c:pt idx="23">
                  <c:v>44958</c:v>
                </c:pt>
                <c:pt idx="24">
                  <c:v>44959</c:v>
                </c:pt>
                <c:pt idx="25">
                  <c:v>44960</c:v>
                </c:pt>
                <c:pt idx="26">
                  <c:v>44963</c:v>
                </c:pt>
                <c:pt idx="27">
                  <c:v>44964</c:v>
                </c:pt>
                <c:pt idx="28">
                  <c:v>44965</c:v>
                </c:pt>
                <c:pt idx="29">
                  <c:v>44966</c:v>
                </c:pt>
                <c:pt idx="30">
                  <c:v>44967</c:v>
                </c:pt>
                <c:pt idx="31">
                  <c:v>44970</c:v>
                </c:pt>
                <c:pt idx="32">
                  <c:v>44971</c:v>
                </c:pt>
                <c:pt idx="33">
                  <c:v>44972</c:v>
                </c:pt>
                <c:pt idx="34">
                  <c:v>44973</c:v>
                </c:pt>
                <c:pt idx="35">
                  <c:v>44974</c:v>
                </c:pt>
                <c:pt idx="36">
                  <c:v>44977</c:v>
                </c:pt>
                <c:pt idx="37">
                  <c:v>44978</c:v>
                </c:pt>
                <c:pt idx="38">
                  <c:v>44979</c:v>
                </c:pt>
                <c:pt idx="39">
                  <c:v>44980</c:v>
                </c:pt>
                <c:pt idx="40">
                  <c:v>44981</c:v>
                </c:pt>
                <c:pt idx="41">
                  <c:v>44984</c:v>
                </c:pt>
                <c:pt idx="42">
                  <c:v>44985</c:v>
                </c:pt>
                <c:pt idx="43">
                  <c:v>44986</c:v>
                </c:pt>
                <c:pt idx="44">
                  <c:v>44987</c:v>
                </c:pt>
                <c:pt idx="45">
                  <c:v>44988</c:v>
                </c:pt>
                <c:pt idx="46">
                  <c:v>44991</c:v>
                </c:pt>
                <c:pt idx="47">
                  <c:v>44992</c:v>
                </c:pt>
                <c:pt idx="48">
                  <c:v>44993</c:v>
                </c:pt>
                <c:pt idx="49">
                  <c:v>44994</c:v>
                </c:pt>
                <c:pt idx="50">
                  <c:v>44995</c:v>
                </c:pt>
                <c:pt idx="51">
                  <c:v>44998</c:v>
                </c:pt>
                <c:pt idx="52">
                  <c:v>44999</c:v>
                </c:pt>
                <c:pt idx="53">
                  <c:v>45000</c:v>
                </c:pt>
                <c:pt idx="54">
                  <c:v>45001</c:v>
                </c:pt>
                <c:pt idx="55">
                  <c:v>45002</c:v>
                </c:pt>
                <c:pt idx="56">
                  <c:v>45005</c:v>
                </c:pt>
                <c:pt idx="57">
                  <c:v>45006</c:v>
                </c:pt>
                <c:pt idx="58">
                  <c:v>45007</c:v>
                </c:pt>
                <c:pt idx="59">
                  <c:v>45008</c:v>
                </c:pt>
                <c:pt idx="60">
                  <c:v>45009</c:v>
                </c:pt>
                <c:pt idx="61">
                  <c:v>45012</c:v>
                </c:pt>
                <c:pt idx="62">
                  <c:v>45013</c:v>
                </c:pt>
                <c:pt idx="63">
                  <c:v>45014</c:v>
                </c:pt>
                <c:pt idx="64">
                  <c:v>45015</c:v>
                </c:pt>
                <c:pt idx="65">
                  <c:v>45016</c:v>
                </c:pt>
              </c:numCache>
            </c:numRef>
          </c:cat>
          <c:val>
            <c:numRef>
              <c:f>Sheet1!$C$2:$C$67</c:f>
              <c:numCache>
                <c:formatCode>#,##0.00</c:formatCode>
                <c:ptCount val="66"/>
                <c:pt idx="0">
                  <c:v>272.48745945312999</c:v>
                </c:pt>
                <c:pt idx="1">
                  <c:v>272.91092025166603</c:v>
                </c:pt>
                <c:pt idx="2">
                  <c:v>272.53605412360099</c:v>
                </c:pt>
                <c:pt idx="3">
                  <c:v>275.09444130872998</c:v>
                </c:pt>
                <c:pt idx="4">
                  <c:v>272.67501991916799</c:v>
                </c:pt>
                <c:pt idx="5">
                  <c:v>277.945924472093</c:v>
                </c:pt>
                <c:pt idx="6">
                  <c:v>280.01790944405701</c:v>
                </c:pt>
                <c:pt idx="7">
                  <c:v>280.78228360005897</c:v>
                </c:pt>
                <c:pt idx="8">
                  <c:v>283.62254729107298</c:v>
                </c:pt>
                <c:pt idx="9">
                  <c:v>285.483883335325</c:v>
                </c:pt>
                <c:pt idx="10">
                  <c:v>287.310301393641</c:v>
                </c:pt>
                <c:pt idx="11">
                  <c:v>287.36389964752499</c:v>
                </c:pt>
                <c:pt idx="12">
                  <c:v>287.30431457051498</c:v>
                </c:pt>
                <c:pt idx="13">
                  <c:v>285.26075454924899</c:v>
                </c:pt>
                <c:pt idx="14">
                  <c:v>282.58547247703802</c:v>
                </c:pt>
                <c:pt idx="15">
                  <c:v>286.58123470321601</c:v>
                </c:pt>
                <c:pt idx="16">
                  <c:v>289.41696579302402</c:v>
                </c:pt>
                <c:pt idx="17">
                  <c:v>289.52981453278397</c:v>
                </c:pt>
                <c:pt idx="18">
                  <c:v>289.67397869463798</c:v>
                </c:pt>
                <c:pt idx="19">
                  <c:v>291.98320325326802</c:v>
                </c:pt>
                <c:pt idx="20">
                  <c:v>292.71195075743702</c:v>
                </c:pt>
                <c:pt idx="21">
                  <c:v>290.02949790009097</c:v>
                </c:pt>
                <c:pt idx="22">
                  <c:v>292.01850473811697</c:v>
                </c:pt>
                <c:pt idx="23">
                  <c:v>294.70063670926203</c:v>
                </c:pt>
                <c:pt idx="24">
                  <c:v>298.31876589725499</c:v>
                </c:pt>
                <c:pt idx="25">
                  <c:v>295.589002744612</c:v>
                </c:pt>
                <c:pt idx="26">
                  <c:v>292.298224328858</c:v>
                </c:pt>
                <c:pt idx="27">
                  <c:v>294.835844685366</c:v>
                </c:pt>
                <c:pt idx="28">
                  <c:v>293.28154128555798</c:v>
                </c:pt>
                <c:pt idx="29">
                  <c:v>292.36510547818699</c:v>
                </c:pt>
                <c:pt idx="30">
                  <c:v>291.439126628407</c:v>
                </c:pt>
                <c:pt idx="31">
                  <c:v>293.88415544355098</c:v>
                </c:pt>
                <c:pt idx="32">
                  <c:v>294.17001714932002</c:v>
                </c:pt>
                <c:pt idx="33">
                  <c:v>294.16913087389202</c:v>
                </c:pt>
                <c:pt idx="34">
                  <c:v>292.09453684902002</c:v>
                </c:pt>
                <c:pt idx="35">
                  <c:v>290.74263316289898</c:v>
                </c:pt>
                <c:pt idx="36">
                  <c:v>291.24709622826401</c:v>
                </c:pt>
                <c:pt idx="37">
                  <c:v>286.93897599603702</c:v>
                </c:pt>
                <c:pt idx="38">
                  <c:v>285.64923726358398</c:v>
                </c:pt>
                <c:pt idx="39">
                  <c:v>286.482191324957</c:v>
                </c:pt>
                <c:pt idx="40">
                  <c:v>283.141965422032</c:v>
                </c:pt>
                <c:pt idx="41">
                  <c:v>284.39432297614297</c:v>
                </c:pt>
                <c:pt idx="42">
                  <c:v>283.64925370355098</c:v>
                </c:pt>
                <c:pt idx="43">
                  <c:v>283.58643325093999</c:v>
                </c:pt>
                <c:pt idx="44">
                  <c:v>284.70741191054299</c:v>
                </c:pt>
                <c:pt idx="45">
                  <c:v>288.54202158918599</c:v>
                </c:pt>
                <c:pt idx="46">
                  <c:v>289.35646950381403</c:v>
                </c:pt>
                <c:pt idx="47">
                  <c:v>285.48016742452</c:v>
                </c:pt>
                <c:pt idx="48">
                  <c:v>285.22032497481899</c:v>
                </c:pt>
                <c:pt idx="49">
                  <c:v>281.82925399534702</c:v>
                </c:pt>
                <c:pt idx="50">
                  <c:v>278.27464017039398</c:v>
                </c:pt>
                <c:pt idx="51">
                  <c:v>277.20082853472098</c:v>
                </c:pt>
                <c:pt idx="52">
                  <c:v>279.57583178928701</c:v>
                </c:pt>
                <c:pt idx="53">
                  <c:v>276.30035844375601</c:v>
                </c:pt>
                <c:pt idx="54">
                  <c:v>279.88132868261999</c:v>
                </c:pt>
                <c:pt idx="55">
                  <c:v>278.18654261780603</c:v>
                </c:pt>
                <c:pt idx="56">
                  <c:v>279.97510335198501</c:v>
                </c:pt>
                <c:pt idx="57">
                  <c:v>283.41967736493899</c:v>
                </c:pt>
                <c:pt idx="58">
                  <c:v>281.336941337741</c:v>
                </c:pt>
                <c:pt idx="59">
                  <c:v>282.88712482099601</c:v>
                </c:pt>
                <c:pt idx="60">
                  <c:v>282.332832507131</c:v>
                </c:pt>
                <c:pt idx="61">
                  <c:v>283.004762683004</c:v>
                </c:pt>
                <c:pt idx="62">
                  <c:v>283.44555335506402</c:v>
                </c:pt>
                <c:pt idx="63">
                  <c:v>286.99463419867601</c:v>
                </c:pt>
                <c:pt idx="64">
                  <c:v>289.28044170702702</c:v>
                </c:pt>
                <c:pt idx="65">
                  <c:v>292.39489201747602</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Sheet1!$A$2:$A$67</c:f>
              <c:numCache>
                <c:formatCode>m/d/yyyy</c:formatCode>
                <c:ptCount val="66"/>
                <c:pt idx="0">
                  <c:v>44925</c:v>
                </c:pt>
                <c:pt idx="1">
                  <c:v>44928</c:v>
                </c:pt>
                <c:pt idx="2">
                  <c:v>44929</c:v>
                </c:pt>
                <c:pt idx="3">
                  <c:v>44930</c:v>
                </c:pt>
                <c:pt idx="4">
                  <c:v>44931</c:v>
                </c:pt>
                <c:pt idx="5">
                  <c:v>44932</c:v>
                </c:pt>
                <c:pt idx="6">
                  <c:v>44935</c:v>
                </c:pt>
                <c:pt idx="7">
                  <c:v>44936</c:v>
                </c:pt>
                <c:pt idx="8">
                  <c:v>44937</c:v>
                </c:pt>
                <c:pt idx="9">
                  <c:v>44938</c:v>
                </c:pt>
                <c:pt idx="10">
                  <c:v>44939</c:v>
                </c:pt>
                <c:pt idx="11">
                  <c:v>44942</c:v>
                </c:pt>
                <c:pt idx="12">
                  <c:v>44943</c:v>
                </c:pt>
                <c:pt idx="13">
                  <c:v>44944</c:v>
                </c:pt>
                <c:pt idx="14">
                  <c:v>44945</c:v>
                </c:pt>
                <c:pt idx="15">
                  <c:v>44946</c:v>
                </c:pt>
                <c:pt idx="16">
                  <c:v>44949</c:v>
                </c:pt>
                <c:pt idx="17">
                  <c:v>44950</c:v>
                </c:pt>
                <c:pt idx="18">
                  <c:v>44951</c:v>
                </c:pt>
                <c:pt idx="19">
                  <c:v>44952</c:v>
                </c:pt>
                <c:pt idx="20">
                  <c:v>44953</c:v>
                </c:pt>
                <c:pt idx="21">
                  <c:v>44956</c:v>
                </c:pt>
                <c:pt idx="22">
                  <c:v>44957</c:v>
                </c:pt>
                <c:pt idx="23">
                  <c:v>44958</c:v>
                </c:pt>
                <c:pt idx="24">
                  <c:v>44959</c:v>
                </c:pt>
                <c:pt idx="25">
                  <c:v>44960</c:v>
                </c:pt>
                <c:pt idx="26">
                  <c:v>44963</c:v>
                </c:pt>
                <c:pt idx="27">
                  <c:v>44964</c:v>
                </c:pt>
                <c:pt idx="28">
                  <c:v>44965</c:v>
                </c:pt>
                <c:pt idx="29">
                  <c:v>44966</c:v>
                </c:pt>
                <c:pt idx="30">
                  <c:v>44967</c:v>
                </c:pt>
                <c:pt idx="31">
                  <c:v>44970</c:v>
                </c:pt>
                <c:pt idx="32">
                  <c:v>44971</c:v>
                </c:pt>
                <c:pt idx="33">
                  <c:v>44972</c:v>
                </c:pt>
                <c:pt idx="34">
                  <c:v>44973</c:v>
                </c:pt>
                <c:pt idx="35">
                  <c:v>44974</c:v>
                </c:pt>
                <c:pt idx="36">
                  <c:v>44977</c:v>
                </c:pt>
                <c:pt idx="37">
                  <c:v>44978</c:v>
                </c:pt>
                <c:pt idx="38">
                  <c:v>44979</c:v>
                </c:pt>
                <c:pt idx="39">
                  <c:v>44980</c:v>
                </c:pt>
                <c:pt idx="40">
                  <c:v>44981</c:v>
                </c:pt>
                <c:pt idx="41">
                  <c:v>44984</c:v>
                </c:pt>
                <c:pt idx="42">
                  <c:v>44985</c:v>
                </c:pt>
                <c:pt idx="43">
                  <c:v>44986</c:v>
                </c:pt>
                <c:pt idx="44">
                  <c:v>44987</c:v>
                </c:pt>
                <c:pt idx="45">
                  <c:v>44988</c:v>
                </c:pt>
                <c:pt idx="46">
                  <c:v>44991</c:v>
                </c:pt>
                <c:pt idx="47">
                  <c:v>44992</c:v>
                </c:pt>
                <c:pt idx="48">
                  <c:v>44993</c:v>
                </c:pt>
                <c:pt idx="49">
                  <c:v>44994</c:v>
                </c:pt>
                <c:pt idx="50">
                  <c:v>44995</c:v>
                </c:pt>
                <c:pt idx="51">
                  <c:v>44998</c:v>
                </c:pt>
                <c:pt idx="52">
                  <c:v>44999</c:v>
                </c:pt>
                <c:pt idx="53">
                  <c:v>45000</c:v>
                </c:pt>
                <c:pt idx="54">
                  <c:v>45001</c:v>
                </c:pt>
                <c:pt idx="55">
                  <c:v>45002</c:v>
                </c:pt>
                <c:pt idx="56">
                  <c:v>45005</c:v>
                </c:pt>
                <c:pt idx="57">
                  <c:v>45006</c:v>
                </c:pt>
                <c:pt idx="58">
                  <c:v>45007</c:v>
                </c:pt>
                <c:pt idx="59">
                  <c:v>45008</c:v>
                </c:pt>
                <c:pt idx="60">
                  <c:v>45009</c:v>
                </c:pt>
                <c:pt idx="61">
                  <c:v>45012</c:v>
                </c:pt>
                <c:pt idx="62">
                  <c:v>45013</c:v>
                </c:pt>
                <c:pt idx="63">
                  <c:v>45014</c:v>
                </c:pt>
                <c:pt idx="64">
                  <c:v>45015</c:v>
                </c:pt>
                <c:pt idx="65">
                  <c:v>45016</c:v>
                </c:pt>
              </c:numCache>
            </c:numRef>
          </c:cat>
          <c:val>
            <c:numRef>
              <c:f>Sheet1!$B$2:$B$67</c:f>
              <c:numCache>
                <c:formatCode>#,##0.000</c:formatCode>
                <c:ptCount val="66"/>
                <c:pt idx="0">
                  <c:v>272.48745945312999</c:v>
                </c:pt>
                <c:pt idx="1">
                  <c:v>272.91092025166603</c:v>
                </c:pt>
                <c:pt idx="2">
                  <c:v>272.53605412360099</c:v>
                </c:pt>
                <c:pt idx="3">
                  <c:v>275.09444130872998</c:v>
                </c:pt>
                <c:pt idx="4">
                  <c:v>272.67501991916799</c:v>
                </c:pt>
                <c:pt idx="5">
                  <c:v>277.945924472093</c:v>
                </c:pt>
                <c:pt idx="6">
                  <c:v>280.01790944405701</c:v>
                </c:pt>
                <c:pt idx="7">
                  <c:v>280.78228360005897</c:v>
                </c:pt>
                <c:pt idx="8">
                  <c:v>283.62254729107298</c:v>
                </c:pt>
                <c:pt idx="9">
                  <c:v>285.483883335325</c:v>
                </c:pt>
                <c:pt idx="10">
                  <c:v>287.310301393641</c:v>
                </c:pt>
                <c:pt idx="11">
                  <c:v>287.36389964752499</c:v>
                </c:pt>
                <c:pt idx="12">
                  <c:v>287.30431457051498</c:v>
                </c:pt>
                <c:pt idx="13">
                  <c:v>285.26075454924899</c:v>
                </c:pt>
                <c:pt idx="14">
                  <c:v>282.58547247703802</c:v>
                </c:pt>
                <c:pt idx="15">
                  <c:v>286.58123470321601</c:v>
                </c:pt>
                <c:pt idx="16">
                  <c:v>289.41696579302402</c:v>
                </c:pt>
                <c:pt idx="17">
                  <c:v>289.52981453278397</c:v>
                </c:pt>
                <c:pt idx="18">
                  <c:v>289.67397869463798</c:v>
                </c:pt>
                <c:pt idx="19">
                  <c:v>291.98320325326802</c:v>
                </c:pt>
                <c:pt idx="20">
                  <c:v>292.71195075743702</c:v>
                </c:pt>
                <c:pt idx="21">
                  <c:v>290.02949790009097</c:v>
                </c:pt>
                <c:pt idx="22">
                  <c:v>292.01850473811697</c:v>
                </c:pt>
                <c:pt idx="23">
                  <c:v>294.70063670926203</c:v>
                </c:pt>
                <c:pt idx="24">
                  <c:v>298.31876589725499</c:v>
                </c:pt>
                <c:pt idx="25">
                  <c:v>295.589002744612</c:v>
                </c:pt>
                <c:pt idx="26">
                  <c:v>292.298224328858</c:v>
                </c:pt>
                <c:pt idx="27">
                  <c:v>294.835844685366</c:v>
                </c:pt>
                <c:pt idx="28">
                  <c:v>293.28154128555798</c:v>
                </c:pt>
                <c:pt idx="29">
                  <c:v>292.36510547818699</c:v>
                </c:pt>
                <c:pt idx="30">
                  <c:v>291.439126628407</c:v>
                </c:pt>
                <c:pt idx="31">
                  <c:v>293.88415544355098</c:v>
                </c:pt>
                <c:pt idx="32">
                  <c:v>294.17001714932002</c:v>
                </c:pt>
                <c:pt idx="33">
                  <c:v>294.16913087389202</c:v>
                </c:pt>
                <c:pt idx="34">
                  <c:v>292.09453684902002</c:v>
                </c:pt>
                <c:pt idx="35">
                  <c:v>290.74263316289898</c:v>
                </c:pt>
                <c:pt idx="36">
                  <c:v>291.24709622826401</c:v>
                </c:pt>
                <c:pt idx="37">
                  <c:v>286.93897599603702</c:v>
                </c:pt>
                <c:pt idx="38">
                  <c:v>285.64923726358398</c:v>
                </c:pt>
                <c:pt idx="39">
                  <c:v>286.482191324957</c:v>
                </c:pt>
                <c:pt idx="40">
                  <c:v>283.141965422032</c:v>
                </c:pt>
                <c:pt idx="41">
                  <c:v>284.39432297614297</c:v>
                </c:pt>
                <c:pt idx="42">
                  <c:v>283.64925370355098</c:v>
                </c:pt>
                <c:pt idx="43">
                  <c:v>283.58643325093999</c:v>
                </c:pt>
                <c:pt idx="44">
                  <c:v>284.70741191054299</c:v>
                </c:pt>
                <c:pt idx="45">
                  <c:v>288.54202158918599</c:v>
                </c:pt>
                <c:pt idx="46">
                  <c:v>289.35646950381403</c:v>
                </c:pt>
                <c:pt idx="47">
                  <c:v>285.48016742452</c:v>
                </c:pt>
                <c:pt idx="48">
                  <c:v>285.22032497481899</c:v>
                </c:pt>
                <c:pt idx="49">
                  <c:v>281.82925399534702</c:v>
                </c:pt>
                <c:pt idx="50">
                  <c:v>278.27464017039398</c:v>
                </c:pt>
                <c:pt idx="51">
                  <c:v>277.20082853472098</c:v>
                </c:pt>
                <c:pt idx="52">
                  <c:v>279.57583178928701</c:v>
                </c:pt>
                <c:pt idx="53">
                  <c:v>276.30035844375601</c:v>
                </c:pt>
                <c:pt idx="54">
                  <c:v>279.88132868261999</c:v>
                </c:pt>
                <c:pt idx="55">
                  <c:v>278.18654261780603</c:v>
                </c:pt>
                <c:pt idx="56">
                  <c:v>279.97510335198501</c:v>
                </c:pt>
                <c:pt idx="57">
                  <c:v>283.41967736493899</c:v>
                </c:pt>
                <c:pt idx="58">
                  <c:v>281.336941337741</c:v>
                </c:pt>
                <c:pt idx="59">
                  <c:v>282.88712482099601</c:v>
                </c:pt>
                <c:pt idx="60">
                  <c:v>282.332832507131</c:v>
                </c:pt>
                <c:pt idx="61">
                  <c:v>283.004762683004</c:v>
                </c:pt>
                <c:pt idx="62">
                  <c:v>283.44555335506402</c:v>
                </c:pt>
                <c:pt idx="63">
                  <c:v>286.99463419867601</c:v>
                </c:pt>
                <c:pt idx="64">
                  <c:v>289.28044170702702</c:v>
                </c:pt>
                <c:pt idx="65">
                  <c:v>292.39489201747602</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solidFill>
                <a:schemeClr val="accent3"/>
              </a:solidFill>
            </a:ln>
          </c:spPr>
          <c:marker>
            <c:symbol val="none"/>
          </c:marker>
          <c:cat>
            <c:numRef>
              <c:f>Sheet1!$A$2:$A$67</c:f>
              <c:numCache>
                <c:formatCode>m/d/yyyy</c:formatCode>
                <c:ptCount val="66"/>
                <c:pt idx="0">
                  <c:v>44925</c:v>
                </c:pt>
                <c:pt idx="1">
                  <c:v>44928</c:v>
                </c:pt>
                <c:pt idx="2">
                  <c:v>44929</c:v>
                </c:pt>
                <c:pt idx="3">
                  <c:v>44930</c:v>
                </c:pt>
                <c:pt idx="4">
                  <c:v>44931</c:v>
                </c:pt>
                <c:pt idx="5">
                  <c:v>44932</c:v>
                </c:pt>
                <c:pt idx="6">
                  <c:v>44935</c:v>
                </c:pt>
                <c:pt idx="7">
                  <c:v>44936</c:v>
                </c:pt>
                <c:pt idx="8">
                  <c:v>44937</c:v>
                </c:pt>
                <c:pt idx="9">
                  <c:v>44938</c:v>
                </c:pt>
                <c:pt idx="10">
                  <c:v>44939</c:v>
                </c:pt>
                <c:pt idx="11">
                  <c:v>44942</c:v>
                </c:pt>
                <c:pt idx="12">
                  <c:v>44943</c:v>
                </c:pt>
                <c:pt idx="13">
                  <c:v>44944</c:v>
                </c:pt>
                <c:pt idx="14">
                  <c:v>44945</c:v>
                </c:pt>
                <c:pt idx="15">
                  <c:v>44946</c:v>
                </c:pt>
                <c:pt idx="16">
                  <c:v>44949</c:v>
                </c:pt>
                <c:pt idx="17">
                  <c:v>44950</c:v>
                </c:pt>
                <c:pt idx="18">
                  <c:v>44951</c:v>
                </c:pt>
                <c:pt idx="19">
                  <c:v>44952</c:v>
                </c:pt>
                <c:pt idx="20">
                  <c:v>44953</c:v>
                </c:pt>
                <c:pt idx="21">
                  <c:v>44956</c:v>
                </c:pt>
                <c:pt idx="22">
                  <c:v>44957</c:v>
                </c:pt>
                <c:pt idx="23">
                  <c:v>44958</c:v>
                </c:pt>
                <c:pt idx="24">
                  <c:v>44959</c:v>
                </c:pt>
                <c:pt idx="25">
                  <c:v>44960</c:v>
                </c:pt>
                <c:pt idx="26">
                  <c:v>44963</c:v>
                </c:pt>
                <c:pt idx="27">
                  <c:v>44964</c:v>
                </c:pt>
                <c:pt idx="28">
                  <c:v>44965</c:v>
                </c:pt>
                <c:pt idx="29">
                  <c:v>44966</c:v>
                </c:pt>
                <c:pt idx="30">
                  <c:v>44967</c:v>
                </c:pt>
                <c:pt idx="31">
                  <c:v>44970</c:v>
                </c:pt>
                <c:pt idx="32">
                  <c:v>44971</c:v>
                </c:pt>
                <c:pt idx="33">
                  <c:v>44972</c:v>
                </c:pt>
                <c:pt idx="34">
                  <c:v>44973</c:v>
                </c:pt>
                <c:pt idx="35">
                  <c:v>44974</c:v>
                </c:pt>
                <c:pt idx="36">
                  <c:v>44977</c:v>
                </c:pt>
                <c:pt idx="37">
                  <c:v>44978</c:v>
                </c:pt>
                <c:pt idx="38">
                  <c:v>44979</c:v>
                </c:pt>
                <c:pt idx="39">
                  <c:v>44980</c:v>
                </c:pt>
                <c:pt idx="40">
                  <c:v>44981</c:v>
                </c:pt>
                <c:pt idx="41">
                  <c:v>44984</c:v>
                </c:pt>
                <c:pt idx="42">
                  <c:v>44985</c:v>
                </c:pt>
                <c:pt idx="43">
                  <c:v>44986</c:v>
                </c:pt>
                <c:pt idx="44">
                  <c:v>44987</c:v>
                </c:pt>
                <c:pt idx="45">
                  <c:v>44988</c:v>
                </c:pt>
                <c:pt idx="46">
                  <c:v>44991</c:v>
                </c:pt>
                <c:pt idx="47">
                  <c:v>44992</c:v>
                </c:pt>
                <c:pt idx="48">
                  <c:v>44993</c:v>
                </c:pt>
                <c:pt idx="49">
                  <c:v>44994</c:v>
                </c:pt>
                <c:pt idx="50">
                  <c:v>44995</c:v>
                </c:pt>
                <c:pt idx="51">
                  <c:v>44998</c:v>
                </c:pt>
                <c:pt idx="52">
                  <c:v>44999</c:v>
                </c:pt>
                <c:pt idx="53">
                  <c:v>45000</c:v>
                </c:pt>
                <c:pt idx="54">
                  <c:v>45001</c:v>
                </c:pt>
                <c:pt idx="55">
                  <c:v>45002</c:v>
                </c:pt>
                <c:pt idx="56">
                  <c:v>45005</c:v>
                </c:pt>
                <c:pt idx="57">
                  <c:v>45006</c:v>
                </c:pt>
                <c:pt idx="58">
                  <c:v>45007</c:v>
                </c:pt>
                <c:pt idx="59">
                  <c:v>45008</c:v>
                </c:pt>
                <c:pt idx="60">
                  <c:v>45009</c:v>
                </c:pt>
                <c:pt idx="61">
                  <c:v>45012</c:v>
                </c:pt>
                <c:pt idx="62">
                  <c:v>45013</c:v>
                </c:pt>
                <c:pt idx="63">
                  <c:v>45014</c:v>
                </c:pt>
                <c:pt idx="64">
                  <c:v>45015</c:v>
                </c:pt>
                <c:pt idx="65">
                  <c:v>45016</c:v>
                </c:pt>
              </c:numCache>
            </c:numRef>
          </c:cat>
          <c:val>
            <c:numRef>
              <c:f>Sheet1!$D$2:$D$67</c:f>
              <c:numCache>
                <c:formatCode>General</c:formatCode>
                <c:ptCount val="66"/>
                <c:pt idx="2" formatCode="#,##0.000">
                  <c:v>220</c:v>
                </c:pt>
                <c:pt idx="5" formatCode="#,##0.000">
                  <c:v>220</c:v>
                </c:pt>
                <c:pt idx="9" formatCode="#,##0.00">
                  <c:v>220</c:v>
                </c:pt>
                <c:pt idx="11" formatCode="#,##0.000">
                  <c:v>220</c:v>
                </c:pt>
                <c:pt idx="14" formatCode="#,##0.000">
                  <c:v>220</c:v>
                </c:pt>
                <c:pt idx="18" formatCode="#,##0.000">
                  <c:v>220</c:v>
                </c:pt>
                <c:pt idx="23" formatCode="#,##0.000">
                  <c:v>220</c:v>
                </c:pt>
                <c:pt idx="26" formatCode="#,##0.00">
                  <c:v>220</c:v>
                </c:pt>
                <c:pt idx="30" formatCode="#,##0.000">
                  <c:v>220</c:v>
                </c:pt>
                <c:pt idx="34" formatCode="#,##0.000">
                  <c:v>220</c:v>
                </c:pt>
                <c:pt idx="37" formatCode="#,##0.000">
                  <c:v>220</c:v>
                </c:pt>
                <c:pt idx="41" formatCode="#,##0.000">
                  <c:v>220</c:v>
                </c:pt>
                <c:pt idx="50" formatCode="#,##0.000">
                  <c:v>220</c:v>
                </c:pt>
                <c:pt idx="51" formatCode="#,##0.000">
                  <c:v>220</c:v>
                </c:pt>
                <c:pt idx="53" formatCode="#,##0.000">
                  <c:v>220</c:v>
                </c:pt>
                <c:pt idx="56" formatCode="#,##0.000">
                  <c:v>220</c:v>
                </c:pt>
                <c:pt idx="59" formatCode="#,##0.000">
                  <c:v>220</c:v>
                </c:pt>
                <c:pt idx="65" formatCode="#,##0.000">
                  <c:v>220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92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320"/>
          <c:min val="24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486993032215278"/>
          <c:y val="0.10970556990212132"/>
          <c:w val="0.39377335138664876"/>
          <c:h val="0.76783973238061798"/>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1236472738960403"/>
                  <c:y val="0.12491683686867626"/>
                </c:manualLayout>
              </c:layout>
              <c:tx>
                <c:rich>
                  <a:bodyPr anchor="t" anchorCtr="0"/>
                  <a:lstStyle/>
                  <a:p>
                    <a:pPr algn="l">
                      <a:defRPr/>
                    </a:pPr>
                    <a:r>
                      <a:rPr lang="en-US" sz="3200" b="0" dirty="0">
                        <a:solidFill>
                          <a:schemeClr val="accent5"/>
                        </a:solidFill>
                      </a:rPr>
                      <a:t>11%</a:t>
                    </a:r>
                  </a:p>
                  <a:p>
                    <a:pPr algn="l">
                      <a:defRPr/>
                    </a:pPr>
                    <a:r>
                      <a:rPr lang="en-US" sz="900" b="1" dirty="0">
                        <a:solidFill>
                          <a:schemeClr val="tx1">
                            <a:lumMod val="50000"/>
                            <a:lumOff val="50000"/>
                          </a:schemeClr>
                        </a:solidFill>
                      </a:rPr>
                      <a:t>Emerging Markets</a:t>
                    </a:r>
                  </a:p>
                  <a:p>
                    <a:pPr algn="l">
                      <a:defRPr/>
                    </a:pPr>
                    <a:r>
                      <a:rPr lang="en-US" sz="900" dirty="0">
                        <a:solidFill>
                          <a:schemeClr val="tx1">
                            <a:lumMod val="50000"/>
                            <a:lumOff val="50000"/>
                          </a:schemeClr>
                        </a:solidFill>
                      </a:rPr>
                      <a:t>$7.6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0659678036280186"/>
                      <c:h val="0.75983168292684311"/>
                    </c:manualLayout>
                  </c15:layout>
                  <c15:showDataLabelsRange val="0"/>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0.59378230653444353</c:v>
                </c:pt>
                <c:pt idx="1">
                  <c:v>0.29435551529948489</c:v>
                </c:pt>
                <c:pt idx="2">
                  <c:v>0.11186217816607155</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82755254766705E-2"/>
          <c:y val="2.6427866525429625E-2"/>
          <c:w val="0.93622164425251531"/>
          <c:h val="0.76735785856924155"/>
        </c:manualLayout>
      </c:layout>
      <c:barChart>
        <c:barDir val="col"/>
        <c:grouping val="clustered"/>
        <c:varyColors val="0"/>
        <c:ser>
          <c:idx val="0"/>
          <c:order val="0"/>
          <c:tx>
            <c:strRef>
              <c:f>CAD!$B$1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5-E25B-4B29-B7B9-4EF0AEC85D39}"/>
              </c:ext>
            </c:extLst>
          </c:dPt>
          <c:dPt>
            <c:idx val="15"/>
            <c:invertIfNegative val="0"/>
            <c:bubble3D val="0"/>
            <c:spPr>
              <a:solidFill>
                <a:srgbClr val="35627D"/>
              </a:solidFill>
              <a:ln>
                <a:noFill/>
              </a:ln>
              <a:effectLst/>
            </c:spPr>
            <c:extLst>
              <c:ext xmlns:c16="http://schemas.microsoft.com/office/drawing/2014/chart" uri="{C3380CC4-5D6E-409C-BE32-E72D297353CC}">
                <c16:uniqueId val="{0000000A-412D-4375-A67A-6635197D7DB7}"/>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7-8DB4-4F87-9837-CC17CC3929F9}"/>
              </c:ext>
            </c:extLst>
          </c:dPt>
          <c:dPt>
            <c:idx val="23"/>
            <c:invertIfNegative val="0"/>
            <c:bubble3D val="0"/>
            <c:spPr>
              <a:solidFill>
                <a:srgbClr val="A6A6A6"/>
              </a:solidFill>
              <a:ln>
                <a:noFill/>
              </a:ln>
              <a:effectLst/>
            </c:spPr>
            <c:extLst>
              <c:ext xmlns:c16="http://schemas.microsoft.com/office/drawing/2014/chart" uri="{C3380CC4-5D6E-409C-BE32-E72D297353CC}">
                <c16:uniqueId val="{00000005-3837-405E-9346-DA4AA8A67067}"/>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03-D439-454B-841A-DC45C1A50F4E}"/>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09-EBE5-489A-A2BD-CAE0FCFC2081}"/>
              </c:ext>
            </c:extLst>
          </c:dPt>
          <c:cat>
            <c:strRef>
              <c:f>CAD!$A$2:$A$49</c:f>
              <c:strCache>
                <c:ptCount val="48"/>
                <c:pt idx="0">
                  <c:v>Czech Republic</c:v>
                </c:pt>
                <c:pt idx="1">
                  <c:v>Ireland</c:v>
                </c:pt>
                <c:pt idx="2">
                  <c:v>Mexico</c:v>
                </c:pt>
                <c:pt idx="3">
                  <c:v>Netherlands</c:v>
                </c:pt>
                <c:pt idx="4">
                  <c:v>Greece</c:v>
                </c:pt>
                <c:pt idx="5">
                  <c:v>Taiwan</c:v>
                </c:pt>
                <c:pt idx="6">
                  <c:v>Italy</c:v>
                </c:pt>
                <c:pt idx="7">
                  <c:v>Spain</c:v>
                </c:pt>
                <c:pt idx="8">
                  <c:v>Germany</c:v>
                </c:pt>
                <c:pt idx="9">
                  <c:v>France</c:v>
                </c:pt>
                <c:pt idx="10">
                  <c:v>Denmark</c:v>
                </c:pt>
                <c:pt idx="11">
                  <c:v>Korea</c:v>
                </c:pt>
                <c:pt idx="12">
                  <c:v>Sweden</c:v>
                </c:pt>
                <c:pt idx="13">
                  <c:v>Peru</c:v>
                </c:pt>
                <c:pt idx="14">
                  <c:v>US</c:v>
                </c:pt>
                <c:pt idx="15">
                  <c:v> </c:v>
                </c:pt>
                <c:pt idx="16">
                  <c:v>Switzerland</c:v>
                </c:pt>
                <c:pt idx="17">
                  <c:v>Chile</c:v>
                </c:pt>
                <c:pt idx="18">
                  <c:v>Singapore</c:v>
                </c:pt>
                <c:pt idx="19">
                  <c:v>Belgium</c:v>
                </c:pt>
                <c:pt idx="20">
                  <c:v>UK</c:v>
                </c:pt>
                <c:pt idx="21">
                  <c:v>Japan</c:v>
                </c:pt>
                <c:pt idx="22">
                  <c:v>Indonesia</c:v>
                </c:pt>
                <c:pt idx="23">
                  <c:v>Portugal</c:v>
                </c:pt>
                <c:pt idx="24">
                  <c:v>Austria</c:v>
                </c:pt>
                <c:pt idx="25">
                  <c:v>Canada</c:v>
                </c:pt>
                <c:pt idx="26">
                  <c:v>China</c:v>
                </c:pt>
                <c:pt idx="27">
                  <c:v>New Zealand</c:v>
                </c:pt>
                <c:pt idx="28">
                  <c:v>Hungary</c:v>
                </c:pt>
                <c:pt idx="29">
                  <c:v>Philippines</c:v>
                </c:pt>
                <c:pt idx="30">
                  <c:v>Australia</c:v>
                </c:pt>
                <c:pt idx="31">
                  <c:v>Finland</c:v>
                </c:pt>
                <c:pt idx="32">
                  <c:v>Saudi Arabia</c:v>
                </c:pt>
                <c:pt idx="33">
                  <c:v>Poland</c:v>
                </c:pt>
                <c:pt idx="34">
                  <c:v>Qatar</c:v>
                </c:pt>
                <c:pt idx="35">
                  <c:v>South Africa</c:v>
                </c:pt>
                <c:pt idx="36">
                  <c:v>Hong Kong</c:v>
                </c:pt>
                <c:pt idx="37">
                  <c:v>Malaysia</c:v>
                </c:pt>
                <c:pt idx="38">
                  <c:v>Thailand</c:v>
                </c:pt>
                <c:pt idx="39">
                  <c:v>Israel</c:v>
                </c:pt>
                <c:pt idx="40">
                  <c:v>Brazil</c:v>
                </c:pt>
                <c:pt idx="41">
                  <c:v>Kuwait</c:v>
                </c:pt>
                <c:pt idx="42">
                  <c:v>Norway</c:v>
                </c:pt>
                <c:pt idx="43">
                  <c:v>India</c:v>
                </c:pt>
                <c:pt idx="44">
                  <c:v>UAE</c:v>
                </c:pt>
                <c:pt idx="45">
                  <c:v>Egypt</c:v>
                </c:pt>
                <c:pt idx="46">
                  <c:v>Turkey</c:v>
                </c:pt>
                <c:pt idx="47">
                  <c:v>Colombia</c:v>
                </c:pt>
              </c:strCache>
            </c:strRef>
          </c:cat>
          <c:val>
            <c:numRef>
              <c:f>CAD!$B$2:$B$49</c:f>
              <c:numCache>
                <c:formatCode>0.0000</c:formatCode>
                <c:ptCount val="48"/>
                <c:pt idx="0">
                  <c:v>0.31629999999999997</c:v>
                </c:pt>
                <c:pt idx="1">
                  <c:v>0.20870000000000002</c:v>
                </c:pt>
                <c:pt idx="2">
                  <c:v>0.20469999999999999</c:v>
                </c:pt>
                <c:pt idx="3">
                  <c:v>0.16059999999999999</c:v>
                </c:pt>
                <c:pt idx="4">
                  <c:v>0.156</c:v>
                </c:pt>
                <c:pt idx="5">
                  <c:v>0.14880000000000002</c:v>
                </c:pt>
                <c:pt idx="6">
                  <c:v>0.14610000000000001</c:v>
                </c:pt>
                <c:pt idx="7">
                  <c:v>0.14510000000000001</c:v>
                </c:pt>
                <c:pt idx="8">
                  <c:v>0.14480000000000001</c:v>
                </c:pt>
                <c:pt idx="9">
                  <c:v>0.14360000000000001</c:v>
                </c:pt>
                <c:pt idx="10">
                  <c:v>0.11699999999999999</c:v>
                </c:pt>
                <c:pt idx="11">
                  <c:v>0.10349999999999999</c:v>
                </c:pt>
                <c:pt idx="12">
                  <c:v>9.74E-2</c:v>
                </c:pt>
                <c:pt idx="13">
                  <c:v>8.2599999999999993E-2</c:v>
                </c:pt>
                <c:pt idx="14">
                  <c:v>7.1800000000000003E-2</c:v>
                </c:pt>
                <c:pt idx="15">
                  <c:v>6.9500000000000006E-2</c:v>
                </c:pt>
                <c:pt idx="16">
                  <c:v>6.9100000000000009E-2</c:v>
                </c:pt>
                <c:pt idx="17">
                  <c:v>6.6400000000000001E-2</c:v>
                </c:pt>
                <c:pt idx="18">
                  <c:v>6.4699999999999994E-2</c:v>
                </c:pt>
                <c:pt idx="19">
                  <c:v>6.25E-2</c:v>
                </c:pt>
                <c:pt idx="20">
                  <c:v>5.8900000000000001E-2</c:v>
                </c:pt>
                <c:pt idx="21">
                  <c:v>5.7699999999999994E-2</c:v>
                </c:pt>
                <c:pt idx="22">
                  <c:v>5.2900000000000003E-2</c:v>
                </c:pt>
                <c:pt idx="23">
                  <c:v>5.1100000000000007E-2</c:v>
                </c:pt>
                <c:pt idx="24">
                  <c:v>4.9100000000000005E-2</c:v>
                </c:pt>
                <c:pt idx="25">
                  <c:v>4.4900000000000002E-2</c:v>
                </c:pt>
                <c:pt idx="26">
                  <c:v>4.3200000000000002E-2</c:v>
                </c:pt>
                <c:pt idx="27">
                  <c:v>3.5900000000000001E-2</c:v>
                </c:pt>
                <c:pt idx="28">
                  <c:v>3.5700000000000003E-2</c:v>
                </c:pt>
                <c:pt idx="29">
                  <c:v>2.7700000000000002E-2</c:v>
                </c:pt>
                <c:pt idx="30">
                  <c:v>2.0400000000000001E-2</c:v>
                </c:pt>
                <c:pt idx="31">
                  <c:v>1.52E-2</c:v>
                </c:pt>
                <c:pt idx="32">
                  <c:v>1.3999999999999999E-2</c:v>
                </c:pt>
                <c:pt idx="33">
                  <c:v>2.7000000000000001E-3</c:v>
                </c:pt>
                <c:pt idx="34">
                  <c:v>-1.24E-2</c:v>
                </c:pt>
                <c:pt idx="35">
                  <c:v>-1.6500000000000001E-2</c:v>
                </c:pt>
                <c:pt idx="36">
                  <c:v>-1.77E-2</c:v>
                </c:pt>
                <c:pt idx="37">
                  <c:v>-1.8500000000000003E-2</c:v>
                </c:pt>
                <c:pt idx="38">
                  <c:v>-2.5499999999999998E-2</c:v>
                </c:pt>
                <c:pt idx="39">
                  <c:v>-2.7999999999999997E-2</c:v>
                </c:pt>
                <c:pt idx="40">
                  <c:v>-2.9500000000000002E-2</c:v>
                </c:pt>
                <c:pt idx="41">
                  <c:v>-3.4700000000000002E-2</c:v>
                </c:pt>
                <c:pt idx="42">
                  <c:v>-4.7599999999999996E-2</c:v>
                </c:pt>
                <c:pt idx="43">
                  <c:v>-5.9400000000000008E-2</c:v>
                </c:pt>
                <c:pt idx="44">
                  <c:v>-6.5799999999999997E-2</c:v>
                </c:pt>
                <c:pt idx="45">
                  <c:v>-8.1500000000000003E-2</c:v>
                </c:pt>
                <c:pt idx="46">
                  <c:v>-0.12560000000000002</c:v>
                </c:pt>
                <c:pt idx="47">
                  <c:v>-0.1313</c:v>
                </c:pt>
              </c:numCache>
            </c:numRef>
          </c:val>
          <c:extLst>
            <c:ext xmlns:c16="http://schemas.microsoft.com/office/drawing/2014/chart" uri="{C3380CC4-5D6E-409C-BE32-E72D297353CC}">
              <c16:uniqueId val="{00000000-ADC7-4A7A-A041-471A7E35A6B5}"/>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0"/>
        <c:lblAlgn val="r"/>
        <c:lblOffset val="100"/>
        <c:tickLblSkip val="1"/>
        <c:noMultiLvlLbl val="0"/>
      </c:catAx>
      <c:valAx>
        <c:axId val="1712898032"/>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67415009366858"/>
          <c:y val="4.3685026731706898E-2"/>
          <c:w val="0.66936878735922911"/>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dLbl>
              <c:idx val="1"/>
              <c:tx>
                <c:rich>
                  <a:bodyPr/>
                  <a:lstStyle/>
                  <a:p>
                    <a:fld id="{76A47229-2008-4F58-B87F-A03844100373}" type="VALUE">
                      <a:rPr lang="en-US" smtClean="0"/>
                      <a:pPr/>
                      <a:t>[VALUE]</a:t>
                    </a:fld>
                    <a:r>
                      <a:rPr lang="en-US" dirty="0"/>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E2C-4504-84F3-D6AE9A95970D}"/>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0</c:v>
                </c:pt>
                <c:pt idx="1">
                  <c:v>-0.9</c:v>
                </c:pt>
              </c:numCache>
            </c:numRef>
          </c:val>
          <c:extLst>
            <c:ext xmlns:c16="http://schemas.microsoft.com/office/drawing/2014/chart" uri="{C3380CC4-5D6E-409C-BE32-E72D297353CC}">
              <c16:uniqueId val="{00000000-E71A-444D-BD6B-C2D3C7402066}"/>
            </c:ext>
          </c:extLst>
        </c:ser>
        <c:ser>
          <c:idx val="1"/>
          <c:order val="1"/>
          <c:tx>
            <c:strRef>
              <c:f>Sheet1!$C$1</c:f>
              <c:strCache>
                <c:ptCount val="1"/>
                <c:pt idx="0">
                  <c:v>3 Months
positive</c:v>
                </c:pt>
              </c:strCache>
            </c:strRef>
          </c:tx>
          <c:spPr>
            <a:solidFill>
              <a:schemeClr val="bg1">
                <a:lumMod val="7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2.77</c:v>
                </c:pt>
                <c:pt idx="1">
                  <c:v>0</c:v>
                </c:pt>
              </c:numCache>
            </c:numRef>
          </c:val>
          <c:extLst>
            <c:ext xmlns:c16="http://schemas.microsoft.com/office/drawing/2014/chart" uri="{C3380CC4-5D6E-409C-BE32-E72D297353CC}">
              <c16:uniqueId val="{00000001-522C-4B4B-B686-34DFC3C4EB84}"/>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in val="-2.5"/>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3133974747912515"/>
          <c:y val="0.11696433431514265"/>
          <c:w val="0.34070796114655005"/>
          <c:h val="0.719691150685278"/>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1.2161550473069811E-2"/>
                  <c:y val="-5.9230757811267215E-2"/>
                </c:manualLayout>
              </c:layout>
              <c:tx>
                <c:rich>
                  <a:bodyPr anchor="t" anchorCtr="1"/>
                  <a:lstStyle/>
                  <a:p>
                    <a:pPr algn="l">
                      <a:defRPr sz="2800"/>
                    </a:pPr>
                    <a:r>
                      <a:rPr lang="en-US" dirty="0">
                        <a:solidFill>
                          <a:schemeClr val="bg2"/>
                        </a:solidFill>
                      </a:rPr>
                      <a:t>67%</a:t>
                    </a:r>
                  </a:p>
                  <a:p>
                    <a:pPr algn="l">
                      <a:defRPr sz="2800"/>
                    </a:pPr>
                    <a:r>
                      <a:rPr lang="en-US" sz="900" b="1" dirty="0">
                        <a:solidFill>
                          <a:schemeClr val="tx1">
                            <a:lumMod val="50000"/>
                            <a:lumOff val="50000"/>
                          </a:schemeClr>
                        </a:solidFill>
                      </a:rPr>
                      <a:t>US</a:t>
                    </a:r>
                    <a:br>
                      <a:rPr lang="en-US" sz="900" b="1" dirty="0">
                        <a:solidFill>
                          <a:schemeClr val="tx1">
                            <a:lumMod val="50000"/>
                            <a:lumOff val="50000"/>
                          </a:schemeClr>
                        </a:solidFill>
                      </a:rPr>
                    </a:br>
                    <a:r>
                      <a:rPr lang="en-US" sz="900" b="0" dirty="0">
                        <a:solidFill>
                          <a:schemeClr val="tx1">
                            <a:lumMod val="50000"/>
                            <a:lumOff val="50000"/>
                          </a:schemeClr>
                        </a:solidFill>
                      </a:rPr>
                      <a:t>$889 billion</a:t>
                    </a:r>
                    <a:br>
                      <a:rPr lang="en-US" sz="900" b="0" dirty="0">
                        <a:solidFill>
                          <a:schemeClr val="tx1">
                            <a:lumMod val="50000"/>
                            <a:lumOff val="50000"/>
                          </a:schemeClr>
                        </a:solidFill>
                      </a:rPr>
                    </a:br>
                    <a:r>
                      <a:rPr lang="en-US" sz="900" b="0" dirty="0">
                        <a:solidFill>
                          <a:schemeClr val="tx1">
                            <a:lumMod val="50000"/>
                            <a:lumOff val="50000"/>
                          </a:schemeClr>
                        </a:solidFill>
                      </a:rPr>
                      <a:t>111 REITs</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15:showDataLabelsRange val="0"/>
                </c:ext>
                <c:ext xmlns:c16="http://schemas.microsoft.com/office/drawing/2014/chart" uri="{C3380CC4-5D6E-409C-BE32-E72D297353CC}">
                  <c16:uniqueId val="{00000001-42D2-4047-8053-3B35ADF2ABD7}"/>
                </c:ext>
              </c:extLst>
            </c:dLbl>
            <c:dLbl>
              <c:idx val="1"/>
              <c:layout>
                <c:manualLayout>
                  <c:x val="-3.1629141493057594E-2"/>
                  <c:y val="0.13778191737076709"/>
                </c:manualLayout>
              </c:layout>
              <c:tx>
                <c:rich>
                  <a:bodyPr/>
                  <a:lstStyle/>
                  <a:p>
                    <a:pPr algn="l">
                      <a:defRPr sz="2800"/>
                    </a:pPr>
                    <a:r>
                      <a:rPr lang="en-US" dirty="0">
                        <a:solidFill>
                          <a:schemeClr val="accent1"/>
                        </a:solidFill>
                      </a:rPr>
                      <a:t>33%</a:t>
                    </a:r>
                  </a:p>
                  <a:p>
                    <a:pPr algn="l">
                      <a:defRPr sz="2800"/>
                    </a:pPr>
                    <a:r>
                      <a:rPr lang="en-US" sz="900" b="1" dirty="0">
                        <a:solidFill>
                          <a:schemeClr val="tx1">
                            <a:lumMod val="50000"/>
                            <a:lumOff val="50000"/>
                          </a:schemeClr>
                        </a:solidFill>
                      </a:rPr>
                      <a:t>Global ex US</a:t>
                    </a:r>
                  </a:p>
                  <a:p>
                    <a:pPr algn="l">
                      <a:defRPr sz="2800"/>
                    </a:pPr>
                    <a:r>
                      <a:rPr lang="en-US" sz="900" dirty="0">
                        <a:solidFill>
                          <a:schemeClr val="tx1">
                            <a:lumMod val="50000"/>
                            <a:lumOff val="50000"/>
                          </a:schemeClr>
                        </a:solidFill>
                      </a:rPr>
                      <a:t>$429 billion</a:t>
                    </a:r>
                    <a:br>
                      <a:rPr lang="en-US" sz="900" dirty="0">
                        <a:solidFill>
                          <a:schemeClr val="tx1">
                            <a:lumMod val="50000"/>
                            <a:lumOff val="50000"/>
                          </a:schemeClr>
                        </a:solidFill>
                      </a:rPr>
                    </a:br>
                    <a:r>
                      <a:rPr lang="en-US" sz="900" dirty="0">
                        <a:solidFill>
                          <a:schemeClr val="tx1">
                            <a:lumMod val="50000"/>
                            <a:lumOff val="50000"/>
                          </a:schemeClr>
                        </a:solidFill>
                      </a:rPr>
                      <a:t>294 REITs</a:t>
                    </a:r>
                    <a:br>
                      <a:rPr lang="en-US" sz="900" dirty="0">
                        <a:solidFill>
                          <a:schemeClr val="tx1">
                            <a:lumMod val="50000"/>
                            <a:lumOff val="50000"/>
                          </a:schemeClr>
                        </a:solidFill>
                      </a:rPr>
                    </a:br>
                    <a:r>
                      <a:rPr lang="en-US" sz="900" dirty="0">
                        <a:solidFill>
                          <a:schemeClr val="tx1">
                            <a:lumMod val="50000"/>
                            <a:lumOff val="50000"/>
                          </a:schemeClr>
                        </a:solidFill>
                      </a:rPr>
                      <a:t>(25 other</a:t>
                    </a:r>
                    <a:br>
                      <a:rPr lang="en-US" sz="900" dirty="0">
                        <a:solidFill>
                          <a:schemeClr val="tx1">
                            <a:lumMod val="50000"/>
                            <a:lumOff val="50000"/>
                          </a:schemeClr>
                        </a:solidFill>
                      </a:rPr>
                    </a:br>
                    <a:r>
                      <a:rPr lang="en-US" sz="900" dirty="0">
                        <a:solidFill>
                          <a:schemeClr val="tx1">
                            <a:lumMod val="50000"/>
                            <a:lumOff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15:showDataLabelsRange val="0"/>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c:v>
                </c:pt>
                <c:pt idx="1">
                  <c:v>S&amp;P Global Ex-U.S. REIT Index</c:v>
                </c:pt>
              </c:strCache>
            </c:strRef>
          </c:cat>
          <c:val>
            <c:numRef>
              <c:f>Sheet1!$C$2:$C$3</c:f>
              <c:numCache>
                <c:formatCode>_(* #,##0_);_(* \(#,##0\);_(* "-"_);_(@_)</c:formatCode>
                <c:ptCount val="2"/>
                <c:pt idx="0">
                  <c:v>888635537911.90002</c:v>
                </c:pt>
                <c:pt idx="1">
                  <c:v>428782345176.75</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Market</c:v>
                </c:pt>
              </c:strCache>
            </c:strRef>
          </c:tx>
          <c:cat>
            <c:strRef>
              <c:f>Sheet1!$B$2:$B$3</c:f>
              <c:strCache>
                <c:ptCount val="2"/>
                <c:pt idx="0">
                  <c:v>Dow Jones U.S. Select REIT Index</c:v>
                </c:pt>
                <c:pt idx="1">
                  <c:v>S&amp;P Global Ex-U.S. REIT Index</c:v>
                </c:pt>
              </c:strCache>
            </c:strRef>
          </c:cat>
          <c:val>
            <c:numRef>
              <c:f>Sheet1!$D$2:$D$3</c:f>
              <c:numCache>
                <c:formatCode>_(* #,##0.0_);_(* \(#,##0.0\);_(* "-"?_);_(@_)</c:formatCode>
                <c:ptCount val="2"/>
                <c:pt idx="0">
                  <c:v>0</c:v>
                </c:pt>
                <c:pt idx="1">
                  <c:v>0</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Percent</c:v>
                </c:pt>
              </c:strCache>
            </c:strRef>
          </c:tx>
          <c:cat>
            <c:strRef>
              <c:f>Sheet1!$B$2:$B$3</c:f>
              <c:strCache>
                <c:ptCount val="2"/>
                <c:pt idx="0">
                  <c:v>Dow Jones U.S. Select REIT Index</c:v>
                </c:pt>
                <c:pt idx="1">
                  <c:v>S&amp;P Global Ex-U.S. REIT Index</c:v>
                </c:pt>
              </c:strCache>
            </c:strRef>
          </c:cat>
          <c:val>
            <c:numRef>
              <c:f>Sheet1!$E$2:$E$3</c:f>
              <c:numCache>
                <c:formatCode>0%</c:formatCode>
                <c:ptCount val="2"/>
                <c:pt idx="0">
                  <c:v>0.67452821866097534</c:v>
                </c:pt>
                <c:pt idx="1">
                  <c:v>0.32547178133902482</c:v>
                </c:pt>
              </c:numCache>
            </c:numRef>
          </c:val>
          <c:extLst>
            <c:ext xmlns:c16="http://schemas.microsoft.com/office/drawing/2014/chart" uri="{C3380CC4-5D6E-409C-BE32-E72D297353CC}">
              <c16:uniqueId val="{00000005-D833-413F-B25C-529C26F41F66}"/>
            </c:ext>
          </c:extLst>
        </c:ser>
        <c:ser>
          <c:idx val="3"/>
          <c:order val="3"/>
          <c:tx>
            <c:strRef>
              <c:f>Sheet1!$F$1</c:f>
              <c:strCache>
                <c:ptCount val="1"/>
                <c:pt idx="0">
                  <c:v>$Billion</c:v>
                </c:pt>
              </c:strCache>
            </c:strRef>
          </c:tx>
          <c:cat>
            <c:strRef>
              <c:f>Sheet1!$B$2:$B$3</c:f>
              <c:strCache>
                <c:ptCount val="2"/>
                <c:pt idx="0">
                  <c:v>Dow Jones U.S. Select REIT Index</c:v>
                </c:pt>
                <c:pt idx="1">
                  <c:v>S&amp;P Global Ex-U.S. REIT Index</c:v>
                </c:pt>
              </c:strCache>
            </c:strRef>
          </c:cat>
          <c:val>
            <c:numRef>
              <c:f>Sheet1!$F$2:$F$3</c:f>
              <c:numCache>
                <c:formatCode>_(* #,##0.0_);_(* \(#,##0.0\);_(* "-"?_);_(@_)</c:formatCode>
                <c:ptCount val="2"/>
                <c:pt idx="0">
                  <c:v>888.63553791189997</c:v>
                </c:pt>
                <c:pt idx="1">
                  <c:v>428.78234517675003</c:v>
                </c:pt>
              </c:numCache>
            </c:numRef>
          </c:val>
          <c:extLst>
            <c:ext xmlns:c16="http://schemas.microsoft.com/office/drawing/2014/chart" uri="{C3380CC4-5D6E-409C-BE32-E72D297353CC}">
              <c16:uniqueId val="{00000006-D833-413F-B25C-529C26F41F6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17174148199956"/>
          <c:y val="8.3841458475098024E-2"/>
          <c:w val="0.6896993340255182"/>
          <c:h val="0.9019551352460935"/>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Sugar</c:v>
                </c:pt>
                <c:pt idx="1">
                  <c:v>Copper</c:v>
                </c:pt>
                <c:pt idx="2">
                  <c:v>Gold</c:v>
                </c:pt>
                <c:pt idx="3">
                  <c:v>Live Cattle</c:v>
                </c:pt>
                <c:pt idx="4">
                  <c:v>Soybean Meal</c:v>
                </c:pt>
                <c:pt idx="5">
                  <c:v>Coffee</c:v>
                </c:pt>
                <c:pt idx="6">
                  <c:v>Unleaded Gas</c:v>
                </c:pt>
                <c:pt idx="7">
                  <c:v>Kansas Wheat</c:v>
                </c:pt>
                <c:pt idx="8">
                  <c:v>Aluminum</c:v>
                </c:pt>
                <c:pt idx="9">
                  <c:v>Silver</c:v>
                </c:pt>
                <c:pt idx="10">
                  <c:v>Soybean</c:v>
                </c:pt>
                <c:pt idx="11">
                  <c:v>Cotton</c:v>
                </c:pt>
                <c:pt idx="12">
                  <c:v>Zinc</c:v>
                </c:pt>
                <c:pt idx="13">
                  <c:v>Corn</c:v>
                </c:pt>
                <c:pt idx="14">
                  <c:v>Brent Crude Oil</c:v>
                </c:pt>
                <c:pt idx="15">
                  <c:v>WTI Crude Oil</c:v>
                </c:pt>
                <c:pt idx="16">
                  <c:v>Low Sulphur Gas Oil</c:v>
                </c:pt>
                <c:pt idx="17">
                  <c:v>Soybean Oil</c:v>
                </c:pt>
                <c:pt idx="18">
                  <c:v>Wheat</c:v>
                </c:pt>
                <c:pt idx="19">
                  <c:v>Heating Oil</c:v>
                </c:pt>
                <c:pt idx="20">
                  <c:v>Lean Hogs</c:v>
                </c:pt>
                <c:pt idx="21">
                  <c:v>Nickel</c:v>
                </c:pt>
                <c:pt idx="22">
                  <c:v>Natural Gas</c:v>
                </c:pt>
              </c:strCache>
            </c:strRef>
          </c:cat>
          <c:val>
            <c:numRef>
              <c:f>Sheet1!$B$2:$B$24</c:f>
              <c:numCache>
                <c:formatCode>#,##0.00;\-#,##0.00;</c:formatCode>
                <c:ptCount val="23"/>
                <c:pt idx="0">
                  <c:v>0</c:v>
                </c:pt>
                <c:pt idx="1">
                  <c:v>0</c:v>
                </c:pt>
                <c:pt idx="2">
                  <c:v>0</c:v>
                </c:pt>
                <c:pt idx="3">
                  <c:v>0</c:v>
                </c:pt>
                <c:pt idx="4">
                  <c:v>0</c:v>
                </c:pt>
                <c:pt idx="5">
                  <c:v>0</c:v>
                </c:pt>
                <c:pt idx="6">
                  <c:v>0</c:v>
                </c:pt>
                <c:pt idx="7">
                  <c:v>0</c:v>
                </c:pt>
                <c:pt idx="8">
                  <c:v>-0.18</c:v>
                </c:pt>
                <c:pt idx="9">
                  <c:v>-0.4</c:v>
                </c:pt>
                <c:pt idx="10">
                  <c:v>-0.77</c:v>
                </c:pt>
                <c:pt idx="11">
                  <c:v>-1.23</c:v>
                </c:pt>
                <c:pt idx="12">
                  <c:v>-1.31</c:v>
                </c:pt>
                <c:pt idx="13">
                  <c:v>-2.37</c:v>
                </c:pt>
                <c:pt idx="14">
                  <c:v>-6.27</c:v>
                </c:pt>
                <c:pt idx="15" formatCode="#0.00;[Red]\-#0.00;">
                  <c:v>-6.36</c:v>
                </c:pt>
                <c:pt idx="16">
                  <c:v>-12.43</c:v>
                </c:pt>
                <c:pt idx="17">
                  <c:v>-13.56</c:v>
                </c:pt>
                <c:pt idx="18">
                  <c:v>-13.74</c:v>
                </c:pt>
                <c:pt idx="19">
                  <c:v>-14.84</c:v>
                </c:pt>
                <c:pt idx="20">
                  <c:v>-20.57</c:v>
                </c:pt>
                <c:pt idx="21">
                  <c:v>-21.38</c:v>
                </c:pt>
                <c:pt idx="22">
                  <c:v>-50.99</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Sugar</c:v>
                </c:pt>
                <c:pt idx="1">
                  <c:v>Copper</c:v>
                </c:pt>
                <c:pt idx="2">
                  <c:v>Gold</c:v>
                </c:pt>
                <c:pt idx="3">
                  <c:v>Live Cattle</c:v>
                </c:pt>
                <c:pt idx="4">
                  <c:v>Soybean Meal</c:v>
                </c:pt>
                <c:pt idx="5">
                  <c:v>Coffee</c:v>
                </c:pt>
                <c:pt idx="6">
                  <c:v>Unleaded Gas</c:v>
                </c:pt>
                <c:pt idx="7">
                  <c:v>Kansas Wheat</c:v>
                </c:pt>
                <c:pt idx="8">
                  <c:v>Aluminum</c:v>
                </c:pt>
                <c:pt idx="9">
                  <c:v>Silver</c:v>
                </c:pt>
                <c:pt idx="10">
                  <c:v>Soybean</c:v>
                </c:pt>
                <c:pt idx="11">
                  <c:v>Cotton</c:v>
                </c:pt>
                <c:pt idx="12">
                  <c:v>Zinc</c:v>
                </c:pt>
                <c:pt idx="13">
                  <c:v>Corn</c:v>
                </c:pt>
                <c:pt idx="14">
                  <c:v>Brent Crude Oil</c:v>
                </c:pt>
                <c:pt idx="15">
                  <c:v>WTI Crude Oil</c:v>
                </c:pt>
                <c:pt idx="16">
                  <c:v>Low Sulphur Gas Oil</c:v>
                </c:pt>
                <c:pt idx="17">
                  <c:v>Soybean Oil</c:v>
                </c:pt>
                <c:pt idx="18">
                  <c:v>Wheat</c:v>
                </c:pt>
                <c:pt idx="19">
                  <c:v>Heating Oil</c:v>
                </c:pt>
                <c:pt idx="20">
                  <c:v>Lean Hogs</c:v>
                </c:pt>
                <c:pt idx="21">
                  <c:v>Nickel</c:v>
                </c:pt>
                <c:pt idx="22">
                  <c:v>Natural Gas</c:v>
                </c:pt>
              </c:strCache>
            </c:strRef>
          </c:cat>
          <c:val>
            <c:numRef>
              <c:f>Sheet1!$C$2:$C$24</c:f>
              <c:numCache>
                <c:formatCode>#,##0.00;\-#,##0.00;</c:formatCode>
                <c:ptCount val="23"/>
                <c:pt idx="0">
                  <c:v>18.87</c:v>
                </c:pt>
                <c:pt idx="1">
                  <c:v>7.09</c:v>
                </c:pt>
                <c:pt idx="2">
                  <c:v>6.84</c:v>
                </c:pt>
                <c:pt idx="3">
                  <c:v>3.74</c:v>
                </c:pt>
                <c:pt idx="4">
                  <c:v>2.3199999999999998</c:v>
                </c:pt>
                <c:pt idx="5">
                  <c:v>1.91</c:v>
                </c:pt>
                <c:pt idx="6">
                  <c:v>0.92</c:v>
                </c:pt>
                <c:pt idx="7">
                  <c:v>0.16</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21"/>
          <c:min val="-60"/>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1"/>
          <c:order val="1"/>
          <c:tx>
            <c:strRef>
              <c:f>Sheet1!$C$1</c:f>
              <c:strCache>
                <c:ptCount val="1"/>
                <c:pt idx="0">
                  <c:v>YTM</c:v>
                </c:pt>
              </c:strCache>
            </c:strRef>
          </c:tx>
          <c:spPr>
            <a:solidFill>
              <a:schemeClr val="bg1">
                <a:lumMod val="65000"/>
              </a:schemeClr>
            </a:solidFill>
            <a:effectLst/>
          </c:spPr>
          <c:invertIfNegative val="0"/>
          <c:dLbls>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3.48</c:v>
                </c:pt>
                <c:pt idx="1">
                  <c:v>3.64</c:v>
                </c:pt>
                <c:pt idx="2">
                  <c:v>4.58</c:v>
                </c:pt>
                <c:pt idx="3">
                  <c:v>5.34</c:v>
                </c:pt>
              </c:numCache>
            </c:numRef>
          </c:val>
          <c:extLst>
            <c:ext xmlns:c16="http://schemas.microsoft.com/office/drawing/2014/chart" uri="{C3380CC4-5D6E-409C-BE32-E72D297353CC}">
              <c16:uniqueId val="{00000001-0B7C-483B-8CAD-12B724BB1FDB}"/>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YTW</c:v>
                </c:pt>
              </c:strCache>
            </c:strRef>
          </c:tx>
          <c:spPr>
            <a:solidFill>
              <a:schemeClr val="accent2">
                <a:lumMod val="75000"/>
              </a:schemeClr>
            </a:solidFill>
            <a:ln w="0" cap="flat" cmpd="sng" algn="ctr">
              <a:noFill/>
              <a:prstDash val="solid"/>
              <a:round/>
              <a:headEnd type="none" w="med" len="med"/>
              <a:tailEnd type="none" w="med" len="med"/>
            </a:ln>
            <a:effectLst/>
          </c:spPr>
          <c:invertIfNegative val="0"/>
          <c:dPt>
            <c:idx val="1"/>
            <c:invertIfNegative val="0"/>
            <c:bubble3D val="0"/>
            <c:extLst>
              <c:ext xmlns:c16="http://schemas.microsoft.com/office/drawing/2014/chart" uri="{C3380CC4-5D6E-409C-BE32-E72D297353CC}">
                <c16:uniqueId val="{00000000-5981-4208-9426-90633C02D95D}"/>
              </c:ext>
            </c:extLst>
          </c:dPt>
          <c:dLbls>
            <c:dLbl>
              <c:idx val="1"/>
              <c:layout>
                <c:manualLayout>
                  <c:x val="3.4694469519536142E-18"/>
                  <c:y val="0.11253042462468754"/>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469970528"/>
                      <c:h val="3.8329421380599846E-2"/>
                    </c:manualLayout>
                  </c15:layout>
                </c:ex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3.17</c:v>
                </c:pt>
              </c:numCache>
            </c:numRef>
          </c:val>
          <c:extLst>
            <c:ext xmlns:c16="http://schemas.microsoft.com/office/drawing/2014/chart" uri="{C3380CC4-5D6E-409C-BE32-E72D297353CC}">
              <c16:uniqueId val="{00000003-5981-4208-9426-90633C02D95D}"/>
            </c:ext>
          </c:extLst>
        </c:ser>
        <c:dLbls>
          <c:showLegendKey val="0"/>
          <c:showVal val="0"/>
          <c:showCatName val="0"/>
          <c:showSerName val="0"/>
          <c:showPercent val="0"/>
          <c:showBubbleSize val="0"/>
        </c:dLbls>
        <c:gapWidth val="24"/>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3/31/2023</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1.1579667198541144E-2"/>
                  <c:y val="4.137459782849893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4.8499999999999996</c:v>
                </c:pt>
                <c:pt idx="1">
                  <c:v>4.9400000000000004</c:v>
                </c:pt>
                <c:pt idx="2">
                  <c:v>4.6399999999999997</c:v>
                </c:pt>
                <c:pt idx="3">
                  <c:v>4.0599999999999996</c:v>
                </c:pt>
                <c:pt idx="4">
                  <c:v>3.81</c:v>
                </c:pt>
                <c:pt idx="5">
                  <c:v>3.6</c:v>
                </c:pt>
                <c:pt idx="6">
                  <c:v>3.48</c:v>
                </c:pt>
                <c:pt idx="7">
                  <c:v>3.67</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12/31/2022</c:v>
                </c:pt>
              </c:strCache>
            </c:strRef>
          </c:tx>
          <c:spPr>
            <a:ln>
              <a:solidFill>
                <a:srgbClr val="437189"/>
              </a:solidFill>
            </a:ln>
          </c:spPr>
          <c:marker>
            <c:symbol val="none"/>
          </c:marker>
          <c:dLbls>
            <c:dLbl>
              <c:idx val="7"/>
              <c:layout>
                <c:manualLayout>
                  <c:x val="-1.5439556264721526E-2"/>
                  <c:y val="-3.1860436264842827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0084947952283261"/>
                      <c:h val="6.1358231145929983E-2"/>
                    </c:manualLayout>
                  </c15:layout>
                </c:ext>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4.42</c:v>
                </c:pt>
                <c:pt idx="1">
                  <c:v>4.76</c:v>
                </c:pt>
                <c:pt idx="2">
                  <c:v>4.7300000000000004</c:v>
                </c:pt>
                <c:pt idx="3">
                  <c:v>4.41</c:v>
                </c:pt>
                <c:pt idx="4">
                  <c:v>4.22</c:v>
                </c:pt>
                <c:pt idx="5">
                  <c:v>3.99</c:v>
                </c:pt>
                <c:pt idx="6">
                  <c:v>3.88</c:v>
                </c:pt>
                <c:pt idx="7">
                  <c:v>3.97</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3/31/2022</c:v>
                </c:pt>
              </c:strCache>
            </c:strRef>
          </c:tx>
          <c:spPr>
            <a:ln>
              <a:solidFill>
                <a:srgbClr val="93A37C"/>
              </a:solidFill>
            </a:ln>
          </c:spPr>
          <c:marker>
            <c:symbol val="none"/>
          </c:marker>
          <c:dLbls>
            <c:dLbl>
              <c:idx val="7"/>
              <c:layout>
                <c:manualLayout>
                  <c:x val="-1.1579667198541144E-2"/>
                  <c:y val="0"/>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0.52</c:v>
                </c:pt>
                <c:pt idx="1">
                  <c:v>1.06</c:v>
                </c:pt>
                <c:pt idx="2">
                  <c:v>1.63</c:v>
                </c:pt>
                <c:pt idx="3">
                  <c:v>2.2799999999999998</c:v>
                </c:pt>
                <c:pt idx="4">
                  <c:v>2.4500000000000002</c:v>
                </c:pt>
                <c:pt idx="5">
                  <c:v>2.42</c:v>
                </c:pt>
                <c:pt idx="6">
                  <c:v>2.3199999999999998</c:v>
                </c:pt>
                <c:pt idx="7">
                  <c:v>2.44</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5"/>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325100687338796"/>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2.0001039136912993E-2"/>
                  <c:y val="4.907062633737044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3.9929999999999999</c:v>
                </c:pt>
                <c:pt idx="1">
                  <c:v>3.67</c:v>
                </c:pt>
                <c:pt idx="2">
                  <c:v>3.597</c:v>
                </c:pt>
                <c:pt idx="3">
                  <c:v>3.4889999999999999</c:v>
                </c:pt>
                <c:pt idx="4">
                  <c:v>3.4319999999999999</c:v>
                </c:pt>
                <c:pt idx="5">
                  <c:v>3.4129999999999998</c:v>
                </c:pt>
                <c:pt idx="6">
                  <c:v>3.4209999999999998</c:v>
                </c:pt>
                <c:pt idx="7">
                  <c:v>3.4470000000000001</c:v>
                </c:pt>
                <c:pt idx="8">
                  <c:v>3.4849999999999999</c:v>
                </c:pt>
                <c:pt idx="9">
                  <c:v>3.5289999999999999</c:v>
                </c:pt>
                <c:pt idx="10">
                  <c:v>3.577</c:v>
                </c:pt>
                <c:pt idx="11">
                  <c:v>3.6240000000000001</c:v>
                </c:pt>
                <c:pt idx="12">
                  <c:v>3.669</c:v>
                </c:pt>
                <c:pt idx="13">
                  <c:v>3.7120000000000002</c:v>
                </c:pt>
                <c:pt idx="14">
                  <c:v>3.75</c:v>
                </c:pt>
                <c:pt idx="15">
                  <c:v>3.7829999999999999</c:v>
                </c:pt>
                <c:pt idx="16">
                  <c:v>3.8109999999999999</c:v>
                </c:pt>
                <c:pt idx="17">
                  <c:v>3.8340000000000001</c:v>
                </c:pt>
                <c:pt idx="18">
                  <c:v>3.8530000000000002</c:v>
                </c:pt>
                <c:pt idx="19">
                  <c:v>3.867</c:v>
                </c:pt>
                <c:pt idx="20">
                  <c:v>3.8759999999999999</c:v>
                </c:pt>
                <c:pt idx="21">
                  <c:v>3.8809999999999998</c:v>
                </c:pt>
                <c:pt idx="22">
                  <c:v>3.883</c:v>
                </c:pt>
                <c:pt idx="23">
                  <c:v>3.8820000000000001</c:v>
                </c:pt>
                <c:pt idx="24">
                  <c:v>3.8769999999999998</c:v>
                </c:pt>
                <c:pt idx="25">
                  <c:v>3.87</c:v>
                </c:pt>
                <c:pt idx="26">
                  <c:v>3.8620000000000001</c:v>
                </c:pt>
                <c:pt idx="27">
                  <c:v>3.851</c:v>
                </c:pt>
                <c:pt idx="28">
                  <c:v>3.839</c:v>
                </c:pt>
                <c:pt idx="29">
                  <c:v>3.8260000000000001</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2.176790709445587E-2"/>
                  <c:y val="-2.5100072204829817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0150037962018"/>
                      <c:h val="9.2453145917001323E-2"/>
                    </c:manualLayout>
                  </c15:layout>
                </c:ext>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3.5470000000000002</c:v>
                </c:pt>
                <c:pt idx="1">
                  <c:v>3.7280000000000002</c:v>
                </c:pt>
                <c:pt idx="2">
                  <c:v>3.5870000000000002</c:v>
                </c:pt>
                <c:pt idx="3">
                  <c:v>3.5630000000000002</c:v>
                </c:pt>
                <c:pt idx="4">
                  <c:v>3.5670000000000002</c:v>
                </c:pt>
                <c:pt idx="5">
                  <c:v>3.5910000000000002</c:v>
                </c:pt>
                <c:pt idx="6">
                  <c:v>3.629</c:v>
                </c:pt>
                <c:pt idx="7">
                  <c:v>3.6749999999999998</c:v>
                </c:pt>
                <c:pt idx="8">
                  <c:v>3.7250000000000001</c:v>
                </c:pt>
                <c:pt idx="9">
                  <c:v>3.7749999999999999</c:v>
                </c:pt>
                <c:pt idx="10">
                  <c:v>3.823</c:v>
                </c:pt>
                <c:pt idx="11">
                  <c:v>3.867</c:v>
                </c:pt>
                <c:pt idx="12">
                  <c:v>3.907</c:v>
                </c:pt>
                <c:pt idx="13">
                  <c:v>3.9420000000000002</c:v>
                </c:pt>
                <c:pt idx="14">
                  <c:v>3.9710000000000001</c:v>
                </c:pt>
                <c:pt idx="15">
                  <c:v>3.9950000000000001</c:v>
                </c:pt>
                <c:pt idx="16">
                  <c:v>4.0129999999999999</c:v>
                </c:pt>
                <c:pt idx="17">
                  <c:v>4.0259999999999998</c:v>
                </c:pt>
                <c:pt idx="18">
                  <c:v>4.0339999999999998</c:v>
                </c:pt>
                <c:pt idx="19">
                  <c:v>4.0369999999999999</c:v>
                </c:pt>
                <c:pt idx="20">
                  <c:v>4.0359999999999996</c:v>
                </c:pt>
                <c:pt idx="21">
                  <c:v>4.032</c:v>
                </c:pt>
                <c:pt idx="22">
                  <c:v>4.024</c:v>
                </c:pt>
                <c:pt idx="23">
                  <c:v>4.0129999999999999</c:v>
                </c:pt>
                <c:pt idx="24">
                  <c:v>4.0010000000000003</c:v>
                </c:pt>
                <c:pt idx="25">
                  <c:v>3.9860000000000002</c:v>
                </c:pt>
                <c:pt idx="26">
                  <c:v>3.9689999999999999</c:v>
                </c:pt>
                <c:pt idx="27">
                  <c:v>3.952</c:v>
                </c:pt>
                <c:pt idx="28">
                  <c:v>3.9329999999999998</c:v>
                </c:pt>
                <c:pt idx="29">
                  <c:v>3.9140000000000001</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3417467441882114"/>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8.7554717389573336E-3"/>
                  <c:y val="2.284070665865561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-0.115</c:v>
                </c:pt>
                <c:pt idx="1">
                  <c:v>-8.6999999999999994E-2</c:v>
                </c:pt>
                <c:pt idx="2">
                  <c:v>-5.5E-2</c:v>
                </c:pt>
                <c:pt idx="3">
                  <c:v>2.3E-2</c:v>
                </c:pt>
                <c:pt idx="4">
                  <c:v>9.8000000000000004E-2</c:v>
                </c:pt>
                <c:pt idx="5">
                  <c:v>0.14799999999999999</c:v>
                </c:pt>
                <c:pt idx="6">
                  <c:v>0.216</c:v>
                </c:pt>
                <c:pt idx="7">
                  <c:v>0.314</c:v>
                </c:pt>
                <c:pt idx="8">
                  <c:v>0.36499999999999999</c:v>
                </c:pt>
                <c:pt idx="9">
                  <c:v>0.45600000000000002</c:v>
                </c:pt>
                <c:pt idx="10">
                  <c:v>0.53400000000000003</c:v>
                </c:pt>
                <c:pt idx="11">
                  <c:v>0.60899999999999999</c:v>
                </c:pt>
                <c:pt idx="12">
                  <c:v>0.67900000000000005</c:v>
                </c:pt>
                <c:pt idx="13">
                  <c:v>0.745</c:v>
                </c:pt>
                <c:pt idx="14">
                  <c:v>0.80600000000000005</c:v>
                </c:pt>
                <c:pt idx="15">
                  <c:v>0.86199999999999999</c:v>
                </c:pt>
                <c:pt idx="16">
                  <c:v>0.91300000000000003</c:v>
                </c:pt>
                <c:pt idx="17">
                  <c:v>0.96099999999999997</c:v>
                </c:pt>
                <c:pt idx="18">
                  <c:v>1.004</c:v>
                </c:pt>
                <c:pt idx="19">
                  <c:v>1.044</c:v>
                </c:pt>
                <c:pt idx="20">
                  <c:v>1.081</c:v>
                </c:pt>
                <c:pt idx="21">
                  <c:v>1.1140000000000001</c:v>
                </c:pt>
                <c:pt idx="22">
                  <c:v>1.1439999999999999</c:v>
                </c:pt>
                <c:pt idx="23">
                  <c:v>1.171</c:v>
                </c:pt>
                <c:pt idx="24">
                  <c:v>1.1950000000000001</c:v>
                </c:pt>
                <c:pt idx="25">
                  <c:v>1.216</c:v>
                </c:pt>
                <c:pt idx="26">
                  <c:v>1.234</c:v>
                </c:pt>
                <c:pt idx="27">
                  <c:v>1.2490000000000001</c:v>
                </c:pt>
                <c:pt idx="28">
                  <c:v>1.2609999999999999</c:v>
                </c:pt>
                <c:pt idx="29">
                  <c:v>1.2709999999999999</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8.7554717389573336E-3"/>
                  <c:y val="-2.131360086013344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1.4999999999999999E-2</c:v>
                </c:pt>
                <c:pt idx="1">
                  <c:v>0.03</c:v>
                </c:pt>
                <c:pt idx="2">
                  <c:v>6.0999999999999999E-2</c:v>
                </c:pt>
                <c:pt idx="3">
                  <c:v>0.16</c:v>
                </c:pt>
                <c:pt idx="4">
                  <c:v>0.25700000000000001</c:v>
                </c:pt>
                <c:pt idx="5">
                  <c:v>0.34799999999999998</c:v>
                </c:pt>
                <c:pt idx="6">
                  <c:v>0.437</c:v>
                </c:pt>
                <c:pt idx="7">
                  <c:v>0.50800000000000001</c:v>
                </c:pt>
                <c:pt idx="8">
                  <c:v>0.51600000000000001</c:v>
                </c:pt>
                <c:pt idx="9">
                  <c:v>0.61099999999999999</c:v>
                </c:pt>
                <c:pt idx="10">
                  <c:v>0.69499999999999995</c:v>
                </c:pt>
                <c:pt idx="11">
                  <c:v>0.78</c:v>
                </c:pt>
                <c:pt idx="12">
                  <c:v>0.86399999999999999</c:v>
                </c:pt>
                <c:pt idx="13">
                  <c:v>0.94399999999999995</c:v>
                </c:pt>
                <c:pt idx="14">
                  <c:v>1.0189999999999999</c:v>
                </c:pt>
                <c:pt idx="15">
                  <c:v>1.0880000000000001</c:v>
                </c:pt>
                <c:pt idx="16">
                  <c:v>1.151</c:v>
                </c:pt>
                <c:pt idx="17">
                  <c:v>1.2070000000000001</c:v>
                </c:pt>
                <c:pt idx="18">
                  <c:v>1.2569999999999999</c:v>
                </c:pt>
                <c:pt idx="19">
                  <c:v>1.3009999999999999</c:v>
                </c:pt>
                <c:pt idx="20">
                  <c:v>1.339</c:v>
                </c:pt>
                <c:pt idx="21">
                  <c:v>1.3720000000000001</c:v>
                </c:pt>
                <c:pt idx="22">
                  <c:v>1.401</c:v>
                </c:pt>
                <c:pt idx="23">
                  <c:v>1.427</c:v>
                </c:pt>
                <c:pt idx="24">
                  <c:v>1.45</c:v>
                </c:pt>
                <c:pt idx="25">
                  <c:v>1.4710000000000001</c:v>
                </c:pt>
                <c:pt idx="26">
                  <c:v>1.49</c:v>
                </c:pt>
                <c:pt idx="27">
                  <c:v>1.508</c:v>
                </c:pt>
                <c:pt idx="28">
                  <c:v>1.5249999999999999</c:v>
                </c:pt>
                <c:pt idx="29">
                  <c:v>1.5409999999999999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89730478053262"/>
          <c:y val="6.9267226385858388E-2"/>
          <c:w val="0.62566031284725199"/>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2.1527061974460852E-2"/>
                  <c:y val="1.9240347215634191E-3"/>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6.7352744310575627E-2"/>
                    </c:manualLayout>
                  </c15:layout>
                </c:ext>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3.141</c:v>
                </c:pt>
                <c:pt idx="1">
                  <c:v>2.9769999999999999</c:v>
                </c:pt>
                <c:pt idx="2">
                  <c:v>2.9790000000000001</c:v>
                </c:pt>
                <c:pt idx="3">
                  <c:v>3.012</c:v>
                </c:pt>
                <c:pt idx="4">
                  <c:v>3.0539999999999998</c:v>
                </c:pt>
                <c:pt idx="5">
                  <c:v>3.1019999999999999</c:v>
                </c:pt>
                <c:pt idx="6">
                  <c:v>3.1539999999999999</c:v>
                </c:pt>
                <c:pt idx="7">
                  <c:v>3.2080000000000002</c:v>
                </c:pt>
                <c:pt idx="8">
                  <c:v>3.2639999999999998</c:v>
                </c:pt>
                <c:pt idx="9">
                  <c:v>3.32</c:v>
                </c:pt>
                <c:pt idx="10">
                  <c:v>3.3759999999999999</c:v>
                </c:pt>
                <c:pt idx="11">
                  <c:v>3.43</c:v>
                </c:pt>
                <c:pt idx="12">
                  <c:v>3.4830000000000001</c:v>
                </c:pt>
                <c:pt idx="13">
                  <c:v>3.532</c:v>
                </c:pt>
                <c:pt idx="14">
                  <c:v>3.5790000000000002</c:v>
                </c:pt>
                <c:pt idx="15">
                  <c:v>3.6219999999999999</c:v>
                </c:pt>
                <c:pt idx="16">
                  <c:v>3.66</c:v>
                </c:pt>
                <c:pt idx="17">
                  <c:v>3.6949999999999998</c:v>
                </c:pt>
                <c:pt idx="18">
                  <c:v>3.7250000000000001</c:v>
                </c:pt>
                <c:pt idx="19">
                  <c:v>3.7509999999999999</c:v>
                </c:pt>
                <c:pt idx="20">
                  <c:v>3.7719999999999998</c:v>
                </c:pt>
                <c:pt idx="21">
                  <c:v>3.7879999999999998</c:v>
                </c:pt>
                <c:pt idx="22">
                  <c:v>3.7989999999999999</c:v>
                </c:pt>
                <c:pt idx="23">
                  <c:v>3.8039999999999998</c:v>
                </c:pt>
                <c:pt idx="24">
                  <c:v>3.8050000000000002</c:v>
                </c:pt>
                <c:pt idx="25">
                  <c:v>3.8010000000000002</c:v>
                </c:pt>
                <c:pt idx="26">
                  <c:v>3.7909999999999999</c:v>
                </c:pt>
                <c:pt idx="27">
                  <c:v>3.7770000000000001</c:v>
                </c:pt>
                <c:pt idx="28">
                  <c:v>3.7730000000000001</c:v>
                </c:pt>
                <c:pt idx="29">
                  <c:v>3.7730000000000001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1.7301964806779195E-2"/>
                  <c:y val="-1.2945482718274693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24076685523104"/>
                      <c:h val="5.89859437751004E-2"/>
                    </c:manualLayout>
                  </c15:layout>
                </c:ext>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3.335</c:v>
                </c:pt>
                <c:pt idx="1">
                  <c:v>3.4079999999999999</c:v>
                </c:pt>
                <c:pt idx="2">
                  <c:v>3.5270000000000001</c:v>
                </c:pt>
                <c:pt idx="3">
                  <c:v>3.62</c:v>
                </c:pt>
                <c:pt idx="4">
                  <c:v>3.7069999999999999</c:v>
                </c:pt>
                <c:pt idx="5">
                  <c:v>3.7869999999999999</c:v>
                </c:pt>
                <c:pt idx="6">
                  <c:v>3.8620000000000001</c:v>
                </c:pt>
                <c:pt idx="7">
                  <c:v>3.931</c:v>
                </c:pt>
                <c:pt idx="8">
                  <c:v>3.9950000000000001</c:v>
                </c:pt>
                <c:pt idx="9">
                  <c:v>4.0529999999999999</c:v>
                </c:pt>
                <c:pt idx="10">
                  <c:v>4.1059999999999999</c:v>
                </c:pt>
                <c:pt idx="11">
                  <c:v>4.1539999999999999</c:v>
                </c:pt>
                <c:pt idx="12">
                  <c:v>4.1970000000000001</c:v>
                </c:pt>
                <c:pt idx="13">
                  <c:v>4.2350000000000003</c:v>
                </c:pt>
                <c:pt idx="14">
                  <c:v>4.2679999999999998</c:v>
                </c:pt>
                <c:pt idx="15">
                  <c:v>4.2969999999999997</c:v>
                </c:pt>
                <c:pt idx="16">
                  <c:v>4.3209999999999997</c:v>
                </c:pt>
                <c:pt idx="17">
                  <c:v>4.3410000000000002</c:v>
                </c:pt>
                <c:pt idx="18">
                  <c:v>4.3570000000000002</c:v>
                </c:pt>
                <c:pt idx="19">
                  <c:v>4.3680000000000003</c:v>
                </c:pt>
                <c:pt idx="20">
                  <c:v>4.3760000000000003</c:v>
                </c:pt>
                <c:pt idx="21">
                  <c:v>4.3789999999999996</c:v>
                </c:pt>
                <c:pt idx="22">
                  <c:v>4.3789999999999996</c:v>
                </c:pt>
                <c:pt idx="23">
                  <c:v>4.3760000000000003</c:v>
                </c:pt>
                <c:pt idx="24">
                  <c:v>4.3680000000000003</c:v>
                </c:pt>
                <c:pt idx="25">
                  <c:v>4.3579999999999997</c:v>
                </c:pt>
                <c:pt idx="26">
                  <c:v>4.3440000000000003</c:v>
                </c:pt>
                <c:pt idx="27">
                  <c:v>4.327</c:v>
                </c:pt>
                <c:pt idx="28">
                  <c:v>4.3179999999999996</c:v>
                </c:pt>
                <c:pt idx="29">
                  <c:v>4.319</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0-44A1-4B7F-A94A-9F90A673EBBE}"/>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Sheet1!$B$2:$B$263</c:f>
              <c:numCache>
                <c:formatCode>_(* #,##0.000_);_(* \(#,##0.000\);_(* "-"??_);_(@_)</c:formatCode>
                <c:ptCount val="262"/>
                <c:pt idx="0">
                  <c:v>315.890042460399</c:v>
                </c:pt>
                <c:pt idx="1">
                  <c:v>316.38577407416301</c:v>
                </c:pt>
                <c:pt idx="2">
                  <c:v>319.11282180048897</c:v>
                </c:pt>
                <c:pt idx="3">
                  <c:v>316.04357036401501</c:v>
                </c:pt>
                <c:pt idx="4">
                  <c:v>312.20068398563399</c:v>
                </c:pt>
                <c:pt idx="5">
                  <c:v>311.91570254950199</c:v>
                </c:pt>
                <c:pt idx="6">
                  <c:v>311.82665092833997</c:v>
                </c:pt>
                <c:pt idx="7">
                  <c:v>307.69957930241998</c:v>
                </c:pt>
                <c:pt idx="8">
                  <c:v>306.506692711916</c:v>
                </c:pt>
                <c:pt idx="9">
                  <c:v>309.13668494403299</c:v>
                </c:pt>
                <c:pt idx="10">
                  <c:v>306.86220591096099</c:v>
                </c:pt>
                <c:pt idx="11">
                  <c:v>306.636456929487</c:v>
                </c:pt>
                <c:pt idx="12">
                  <c:v>305.94121607375303</c:v>
                </c:pt>
                <c:pt idx="13">
                  <c:v>308.46417306985398</c:v>
                </c:pt>
                <c:pt idx="14">
                  <c:v>309.37358822452302</c:v>
                </c:pt>
                <c:pt idx="15">
                  <c:v>305.93677701847002</c:v>
                </c:pt>
                <c:pt idx="16">
                  <c:v>298.46671601117299</c:v>
                </c:pt>
                <c:pt idx="17">
                  <c:v>297.13985521390799</c:v>
                </c:pt>
                <c:pt idx="18">
                  <c:v>291.11987389283098</c:v>
                </c:pt>
                <c:pt idx="19">
                  <c:v>290.64804150277899</c:v>
                </c:pt>
                <c:pt idx="20">
                  <c:v>295.96941877878203</c:v>
                </c:pt>
                <c:pt idx="21">
                  <c:v>290.60562410734701</c:v>
                </c:pt>
                <c:pt idx="22">
                  <c:v>290.61006831009598</c:v>
                </c:pt>
                <c:pt idx="23">
                  <c:v>291.76722014849599</c:v>
                </c:pt>
                <c:pt idx="24">
                  <c:v>296.64411585639402</c:v>
                </c:pt>
                <c:pt idx="25">
                  <c:v>289.12168173692299</c:v>
                </c:pt>
                <c:pt idx="26">
                  <c:v>286.31988883901897</c:v>
                </c:pt>
                <c:pt idx="27">
                  <c:v>277.50132078440799</c:v>
                </c:pt>
                <c:pt idx="28">
                  <c:v>277.78308061271099</c:v>
                </c:pt>
                <c:pt idx="29">
                  <c:v>275.656923385818</c:v>
                </c:pt>
                <c:pt idx="30">
                  <c:v>273.82873450076102</c:v>
                </c:pt>
                <c:pt idx="31">
                  <c:v>280.05428395717598</c:v>
                </c:pt>
                <c:pt idx="32">
                  <c:v>279.49067851945</c:v>
                </c:pt>
                <c:pt idx="33">
                  <c:v>285.105410919755</c:v>
                </c:pt>
                <c:pt idx="34">
                  <c:v>277.66094533081503</c:v>
                </c:pt>
                <c:pt idx="35">
                  <c:v>275.91997116488199</c:v>
                </c:pt>
                <c:pt idx="36">
                  <c:v>276.96317350306998</c:v>
                </c:pt>
                <c:pt idx="37">
                  <c:v>281.27554747358602</c:v>
                </c:pt>
                <c:pt idx="38">
                  <c:v>278.778927150024</c:v>
                </c:pt>
                <c:pt idx="39">
                  <c:v>280.68141594079202</c:v>
                </c:pt>
                <c:pt idx="40">
                  <c:v>284.850589234979</c:v>
                </c:pt>
                <c:pt idx="41">
                  <c:v>290.91393770605902</c:v>
                </c:pt>
                <c:pt idx="42">
                  <c:v>292.72558004908399</c:v>
                </c:pt>
                <c:pt idx="43">
                  <c:v>290.94570870296201</c:v>
                </c:pt>
                <c:pt idx="44">
                  <c:v>288.78287727916</c:v>
                </c:pt>
                <c:pt idx="45">
                  <c:v>292.632039617234</c:v>
                </c:pt>
                <c:pt idx="46">
                  <c:v>289.401072792636</c:v>
                </c:pt>
                <c:pt idx="47">
                  <c:v>290.73195140360502</c:v>
                </c:pt>
                <c:pt idx="48">
                  <c:v>291.85512815633302</c:v>
                </c:pt>
                <c:pt idx="49">
                  <c:v>290.22885508339198</c:v>
                </c:pt>
                <c:pt idx="50">
                  <c:v>284.37427662899802</c:v>
                </c:pt>
                <c:pt idx="51">
                  <c:v>276.59727047877902</c:v>
                </c:pt>
                <c:pt idx="52">
                  <c:v>266.49283133737299</c:v>
                </c:pt>
                <c:pt idx="53">
                  <c:v>264.809505863563</c:v>
                </c:pt>
                <c:pt idx="54">
                  <c:v>267.73331650163698</c:v>
                </c:pt>
                <c:pt idx="55">
                  <c:v>261.289521749409</c:v>
                </c:pt>
                <c:pt idx="56">
                  <c:v>260.74820001657997</c:v>
                </c:pt>
                <c:pt idx="57">
                  <c:v>261.478347699913</c:v>
                </c:pt>
                <c:pt idx="58">
                  <c:v>266.47792005117901</c:v>
                </c:pt>
                <c:pt idx="59">
                  <c:v>265.19720187865897</c:v>
                </c:pt>
                <c:pt idx="60">
                  <c:v>266.371218567455</c:v>
                </c:pt>
                <c:pt idx="61">
                  <c:v>273.37211114274402</c:v>
                </c:pt>
                <c:pt idx="62">
                  <c:v>274.23974381369402</c:v>
                </c:pt>
                <c:pt idx="63">
                  <c:v>270.72806385515702</c:v>
                </c:pt>
                <c:pt idx="64">
                  <c:v>269.394969142793</c:v>
                </c:pt>
                <c:pt idx="65">
                  <c:v>266.42004488968701</c:v>
                </c:pt>
                <c:pt idx="66">
                  <c:v>267.45127357390697</c:v>
                </c:pt>
                <c:pt idx="67">
                  <c:v>268.22087868155302</c:v>
                </c:pt>
                <c:pt idx="68">
                  <c:v>266.92984785390001</c:v>
                </c:pt>
                <c:pt idx="69">
                  <c:v>267.28723139181398</c:v>
                </c:pt>
                <c:pt idx="70">
                  <c:v>271.527182656148</c:v>
                </c:pt>
                <c:pt idx="71">
                  <c:v>271.84977777527899</c:v>
                </c:pt>
                <c:pt idx="72">
                  <c:v>268.38805406840902</c:v>
                </c:pt>
                <c:pt idx="73">
                  <c:v>266.28715424969801</c:v>
                </c:pt>
                <c:pt idx="74">
                  <c:v>265.51109988228001</c:v>
                </c:pt>
                <c:pt idx="75">
                  <c:v>263.18363858153799</c:v>
                </c:pt>
                <c:pt idx="76">
                  <c:v>267.48778731115601</c:v>
                </c:pt>
                <c:pt idx="77">
                  <c:v>267.98757021307</c:v>
                </c:pt>
                <c:pt idx="78">
                  <c:v>273.58510315615899</c:v>
                </c:pt>
                <c:pt idx="79">
                  <c:v>275.238086128661</c:v>
                </c:pt>
                <c:pt idx="80">
                  <c:v>277.22087622694198</c:v>
                </c:pt>
                <c:pt idx="81">
                  <c:v>276.00969200895901</c:v>
                </c:pt>
                <c:pt idx="82">
                  <c:v>275.95106269260498</c:v>
                </c:pt>
                <c:pt idx="83">
                  <c:v>273.57603457094802</c:v>
                </c:pt>
                <c:pt idx="84">
                  <c:v>278.25825904792202</c:v>
                </c:pt>
                <c:pt idx="85">
                  <c:v>281.73418108157</c:v>
                </c:pt>
                <c:pt idx="86">
                  <c:v>285.02482910420702</c:v>
                </c:pt>
                <c:pt idx="87">
                  <c:v>285.33860615497701</c:v>
                </c:pt>
                <c:pt idx="88">
                  <c:v>283.06771851324999</c:v>
                </c:pt>
                <c:pt idx="89">
                  <c:v>285.61281422530197</c:v>
                </c:pt>
                <c:pt idx="90">
                  <c:v>286.51513665145001</c:v>
                </c:pt>
                <c:pt idx="91">
                  <c:v>285.90429299860898</c:v>
                </c:pt>
                <c:pt idx="92">
                  <c:v>286.49891014279802</c:v>
                </c:pt>
                <c:pt idx="93">
                  <c:v>285.10652632765101</c:v>
                </c:pt>
                <c:pt idx="94">
                  <c:v>290.50663056702803</c:v>
                </c:pt>
                <c:pt idx="95">
                  <c:v>291.019938294741</c:v>
                </c:pt>
                <c:pt idx="96">
                  <c:v>294.18468632796998</c:v>
                </c:pt>
                <c:pt idx="97">
                  <c:v>294.87529423419801</c:v>
                </c:pt>
                <c:pt idx="98">
                  <c:v>295.04127281416601</c:v>
                </c:pt>
                <c:pt idx="99">
                  <c:v>293.12548913599602</c:v>
                </c:pt>
                <c:pt idx="100">
                  <c:v>293.323254132317</c:v>
                </c:pt>
                <c:pt idx="101">
                  <c:v>289.49182234566598</c:v>
                </c:pt>
                <c:pt idx="102">
                  <c:v>284.436616674476</c:v>
                </c:pt>
                <c:pt idx="103">
                  <c:v>283.83767715389303</c:v>
                </c:pt>
                <c:pt idx="104">
                  <c:v>284.23051233088199</c:v>
                </c:pt>
                <c:pt idx="105">
                  <c:v>287.83002300118102</c:v>
                </c:pt>
                <c:pt idx="106">
                  <c:v>281.090699950096</c:v>
                </c:pt>
                <c:pt idx="107">
                  <c:v>278.242241931553</c:v>
                </c:pt>
                <c:pt idx="108">
                  <c:v>276.12883222609003</c:v>
                </c:pt>
                <c:pt idx="109">
                  <c:v>274.531668765294</c:v>
                </c:pt>
                <c:pt idx="110">
                  <c:v>272.46856450991498</c:v>
                </c:pt>
                <c:pt idx="111">
                  <c:v>271.885331597191</c:v>
                </c:pt>
                <c:pt idx="112">
                  <c:v>270.976014259534</c:v>
                </c:pt>
                <c:pt idx="113">
                  <c:v>269.82034496907499</c:v>
                </c:pt>
                <c:pt idx="114">
                  <c:v>272.25504999146102</c:v>
                </c:pt>
                <c:pt idx="115">
                  <c:v>274.351851363035</c:v>
                </c:pt>
                <c:pt idx="116">
                  <c:v>279.10868977177302</c:v>
                </c:pt>
                <c:pt idx="117">
                  <c:v>282.73510683256501</c:v>
                </c:pt>
                <c:pt idx="118">
                  <c:v>273.54912314079002</c:v>
                </c:pt>
                <c:pt idx="119">
                  <c:v>272.88764889075401</c:v>
                </c:pt>
                <c:pt idx="120">
                  <c:v>270.39633676395698</c:v>
                </c:pt>
                <c:pt idx="121">
                  <c:v>267.84046768534802</c:v>
                </c:pt>
                <c:pt idx="122">
                  <c:v>268.71299671178002</c:v>
                </c:pt>
                <c:pt idx="123">
                  <c:v>266.50132437710198</c:v>
                </c:pt>
                <c:pt idx="124">
                  <c:v>262.609798724033</c:v>
                </c:pt>
                <c:pt idx="125" formatCode="_(* #,##0.00_);_(* \(#,##0.00\);_(* &quot;-&quot;??_);_(@_)">
                  <c:v>259.79443551762603</c:v>
                </c:pt>
                <c:pt idx="126" formatCode="_(* #,##0.00_);_(* \(#,##0.00\);_(* &quot;-&quot;??_);_(@_)">
                  <c:v>254.55617449071701</c:v>
                </c:pt>
                <c:pt idx="127" formatCode="_(* #,##0.00_);_(* \(#,##0.00\);_(* &quot;-&quot;??_);_(@_)">
                  <c:v>251.227164673011</c:v>
                </c:pt>
                <c:pt idx="128" formatCode="_(* #,##0.00_);_(* \(#,##0.00\);_(* &quot;-&quot;??_);_(@_)">
                  <c:v>250.91793051264199</c:v>
                </c:pt>
                <c:pt idx="129" formatCode="_(* #,##0.00_);_(* \(#,##0.00\);_(* &quot;-&quot;??_);_(@_)">
                  <c:v>253.664292550949</c:v>
                </c:pt>
                <c:pt idx="130" formatCode="_(* #,##0.00_);_(* \(#,##0.00\);_(* &quot;-&quot;??_);_(@_)">
                  <c:v>250.270029119085</c:v>
                </c:pt>
                <c:pt idx="131" formatCode="_(* #,##0.00_);_(* \(#,##0.00\);_(* &quot;-&quot;??_);_(@_)">
                  <c:v>248.25094402503501</c:v>
                </c:pt>
                <c:pt idx="132" formatCode="_(* #,##0.00_);_(* \(#,##0.00\);_(* &quot;-&quot;??_);_(@_)">
                  <c:v>253.02176969687599</c:v>
                </c:pt>
                <c:pt idx="133" formatCode="_(* #,##0.00_);_(* \(#,##0.00\);_(* &quot;-&quot;??_);_(@_)">
                  <c:v>261.17204103018099</c:v>
                </c:pt>
                <c:pt idx="134" formatCode="_(* #,##0.00_);_(* \(#,##0.00\);_(* &quot;-&quot;??_);_(@_)">
                  <c:v>260.60473866239198</c:v>
                </c:pt>
                <c:pt idx="135" formatCode="_(* #,##0.00_);_(* \(#,##0.00\);_(* &quot;-&quot;??_);_(@_)">
                  <c:v>258.66366757897202</c:v>
                </c:pt>
                <c:pt idx="136" formatCode="_(* #,##0.00_);_(* \(#,##0.00\);_(* &quot;-&quot;??_);_(@_)">
                  <c:v>252.635219912884</c:v>
                </c:pt>
                <c:pt idx="137" formatCode="_(* #,##0.00_);_(* \(#,##0.00\);_(* &quot;-&quot;??_);_(@_)">
                  <c:v>250.17646036789699</c:v>
                </c:pt>
                <c:pt idx="138" formatCode="_(* #,##0.00_);_(* \(#,##0.00\);_(* &quot;-&quot;??_);_(@_)">
                  <c:v>247.74892014290899</c:v>
                </c:pt>
                <c:pt idx="139" formatCode="_(* #,##0.00_);_(* \(#,##0.00\);_(* &quot;-&quot;??_);_(@_)">
                  <c:v>246.980434679713</c:v>
                </c:pt>
                <c:pt idx="140" formatCode="_(* #,##0.00_);_(* \(#,##0.00\);_(* &quot;-&quot;??_);_(@_)">
                  <c:v>250.73864674490099</c:v>
                </c:pt>
                <c:pt idx="141" formatCode="_(* #,##0.00_);_(* \(#,##0.00\);_(* &quot;-&quot;??_);_(@_)">
                  <c:v>247.770486617107</c:v>
                </c:pt>
                <c:pt idx="142" formatCode="_(* #,##0.00_);_(* \(#,##0.00\);_(* &quot;-&quot;??_);_(@_)">
                  <c:v>252.96873769000601</c:v>
                </c:pt>
                <c:pt idx="143" formatCode="_(* #,##0.00_);_(* \(#,##0.00\);_(* &quot;-&quot;??_);_(@_)">
                  <c:v>255.805880133882</c:v>
                </c:pt>
                <c:pt idx="144" formatCode="_(* #,##0.00_);_(* \(#,##0.00\);_(* &quot;-&quot;??_);_(@_)">
                  <c:v>253.669525255926</c:v>
                </c:pt>
                <c:pt idx="145" formatCode="_(* #,##0.00_);_(* \(#,##0.00\);_(* &quot;-&quot;??_);_(@_)">
                  <c:v>252.71698492566301</c:v>
                </c:pt>
                <c:pt idx="146" formatCode="_(* #,##0.00_);_(* \(#,##0.00\);_(* &quot;-&quot;??_);_(@_)">
                  <c:v>255.80540313572601</c:v>
                </c:pt>
                <c:pt idx="147" formatCode="_(* #,##0.00_);_(* \(#,##0.00\);_(* &quot;-&quot;??_);_(@_)">
                  <c:v>257.944770308297</c:v>
                </c:pt>
                <c:pt idx="148" formatCode="_(* #,##0.00_);_(* \(#,##0.00\);_(* &quot;-&quot;??_);_(@_)">
                  <c:v>262.13173162555398</c:v>
                </c:pt>
                <c:pt idx="149" formatCode="_(* #,##0.00_);_(* \(#,##0.00\);_(* &quot;-&quot;??_);_(@_)">
                  <c:v>262.19563910580598</c:v>
                </c:pt>
                <c:pt idx="150" formatCode="_(* #,##0.00_);_(* \(#,##0.00\);_(* &quot;-&quot;??_);_(@_)">
                  <c:v>261.32202476256799</c:v>
                </c:pt>
                <c:pt idx="151" formatCode="_(* #,##0.00_);_(* \(#,##0.00\);_(* &quot;-&quot;??_);_(@_)">
                  <c:v>264.37239944083598</c:v>
                </c:pt>
                <c:pt idx="152" formatCode="_(* #,##0.00_);_(* \(#,##0.00\);_(* &quot;-&quot;??_);_(@_)">
                  <c:v>263.23215364168499</c:v>
                </c:pt>
                <c:pt idx="153" formatCode="_(* #,##0.00_);_(* \(#,##0.00\);_(* &quot;-&quot;??_);_(@_)">
                  <c:v>263.72714228007499</c:v>
                </c:pt>
                <c:pt idx="154" formatCode="_(* #,##0.00_);_(* \(#,##0.00\);_(* &quot;-&quot;??_);_(@_)">
                  <c:v>259.57594147846299</c:v>
                </c:pt>
                <c:pt idx="155" formatCode="_(* #,##0.00_);_(* \(#,##0.00\);_(* &quot;-&quot;??_);_(@_)">
                  <c:v>256.25150883910601</c:v>
                </c:pt>
                <c:pt idx="156" formatCode="_(* #,##0.00_);_(* \(#,##0.00\);_(* &quot;-&quot;??_);_(@_)">
                  <c:v>260.68916420291902</c:v>
                </c:pt>
                <c:pt idx="157" formatCode="_(* #,##0.00_);_(* \(#,##0.00\);_(* &quot;-&quot;??_);_(@_)">
                  <c:v>263.54875937012201</c:v>
                </c:pt>
                <c:pt idx="158" formatCode="_(* #,##0.00_);_(* \(#,##0.00\);_(* &quot;-&quot;??_);_(@_)">
                  <c:v>265.60785784155303</c:v>
                </c:pt>
                <c:pt idx="159" formatCode="_(* #,##0.00_);_(* \(#,##0.00\);_(* &quot;-&quot;??_);_(@_)">
                  <c:v>261.45573986967202</c:v>
                </c:pt>
                <c:pt idx="160" formatCode="_(* #,##0.00_);_(* \(#,##0.00\);_(* &quot;-&quot;??_);_(@_)">
                  <c:v>272.90993182081297</c:v>
                </c:pt>
                <c:pt idx="161" formatCode="_(* #,##0.00_);_(* \(#,##0.00\);_(* &quot;-&quot;??_);_(@_)">
                  <c:v>277.85915927465601</c:v>
                </c:pt>
                <c:pt idx="162" formatCode="_(* #,##0.00_);_(* \(#,##0.00\);_(* &quot;-&quot;??_);_(@_)">
                  <c:v>276.15216020471701</c:v>
                </c:pt>
                <c:pt idx="163" formatCode="_(* #,##0.00_);_(* \(#,##0.00\);_(* &quot;-&quot;??_);_(@_)">
                  <c:v>279.08812036063802</c:v>
                </c:pt>
                <c:pt idx="164" formatCode="_(* #,##0.00_);_(* \(#,##0.00\);_(* &quot;-&quot;??_);_(@_)">
                  <c:v>276.99829246781002</c:v>
                </c:pt>
                <c:pt idx="165" formatCode="_(* #,##0.00_);_(* \(#,##0.00\);_(* &quot;-&quot;??_);_(@_)">
                  <c:v>275.24984980083502</c:v>
                </c:pt>
                <c:pt idx="166" formatCode="_(* #,##0.00_);_(* \(#,##0.00\);_(* &quot;-&quot;??_);_(@_)">
                  <c:v>276.815471359377</c:v>
                </c:pt>
                <c:pt idx="167" formatCode="_(* #,##0.00_);_(* \(#,##0.00\);_(* &quot;-&quot;??_);_(@_)">
                  <c:v>274.75129036163702</c:v>
                </c:pt>
                <c:pt idx="168" formatCode="_(* #,##0.00_);_(* \(#,##0.00\);_(* &quot;-&quot;??_);_(@_)">
                  <c:v>277.921469248167</c:v>
                </c:pt>
                <c:pt idx="169" formatCode="_(* #,##0.00_);_(* \(#,##0.00\);_(* &quot;-&quot;??_);_(@_)">
                  <c:v>280.119858696866</c:v>
                </c:pt>
                <c:pt idx="170" formatCode="_(* #,##0.00_);_(* \(#,##0.00\);_(* &quot;-&quot;??_);_(@_)">
                  <c:v>281.35718486445597</c:v>
                </c:pt>
                <c:pt idx="171" formatCode="_(* #,##0.00_);_(* \(#,##0.00\);_(* &quot;-&quot;??_);_(@_)">
                  <c:v>281.00593998979298</c:v>
                </c:pt>
                <c:pt idx="172" formatCode="_(* #,##0.00_);_(* \(#,##0.00\);_(* &quot;-&quot;??_);_(@_)">
                  <c:v>277.41099278269502</c:v>
                </c:pt>
                <c:pt idx="173" formatCode="_(* #,##0.00_);_(* \(#,##0.00\);_(* &quot;-&quot;??_);_(@_)">
                  <c:v>277.64595451180901</c:v>
                </c:pt>
                <c:pt idx="174" formatCode="_(* #,##0.00_);_(* \(#,##0.00\);_(* &quot;-&quot;??_);_(@_)">
                  <c:v>283.64933267344401</c:v>
                </c:pt>
                <c:pt idx="175" formatCode="_(* #,##0.00_);_(* \(#,##0.00\);_(* &quot;-&quot;??_);_(@_)">
                  <c:v>285.74769637572098</c:v>
                </c:pt>
                <c:pt idx="176" formatCode="_(* #,##0.00_);_(* \(#,##0.00\);_(* &quot;-&quot;??_);_(@_)">
                  <c:v>284.86954601346798</c:v>
                </c:pt>
                <c:pt idx="177" formatCode="_(* #,##0.00_);_(* \(#,##0.00\);_(* &quot;-&quot;??_);_(@_)">
                  <c:v>281.79620126138201</c:v>
                </c:pt>
                <c:pt idx="178" formatCode="_(* #,##0.00_);_(* \(#,##0.00\);_(* &quot;-&quot;??_);_(@_)">
                  <c:v>278.27586024455098</c:v>
                </c:pt>
                <c:pt idx="179" formatCode="_(* #,##0.00_);_(* \(#,##0.00\);_(* &quot;-&quot;??_);_(@_)">
                  <c:v>277.11116440342801</c:v>
                </c:pt>
                <c:pt idx="180" formatCode="_(* #,##0.00_);_(* \(#,##0.00\);_(* &quot;-&quot;??_);_(@_)">
                  <c:v>278.94256119107501</c:v>
                </c:pt>
                <c:pt idx="181" formatCode="_(* #,##0.00_);_(* \(#,##0.00\);_(* &quot;-&quot;??_);_(@_)">
                  <c:v>278.55239770348101</c:v>
                </c:pt>
                <c:pt idx="182" formatCode="_(* #,##0.00_);_(* \(#,##0.00\);_(* &quot;-&quot;??_);_(@_)">
                  <c:v>280.00867011221402</c:v>
                </c:pt>
                <c:pt idx="183" formatCode="_(* #,##0.00_);_(* \(#,##0.00\);_(* &quot;-&quot;??_);_(@_)">
                  <c:v>283.03688978918399</c:v>
                </c:pt>
                <c:pt idx="184" formatCode="_(* #,##0.00_);_(* \(#,##0.00\);_(* &quot;-&quot;??_);_(@_)">
                  <c:v>282.38920803977999</c:v>
                </c:pt>
                <c:pt idx="185" formatCode="_(* #,##0.00_);_(* \(#,##0.00\);_(* &quot;-&quot;??_);_(@_)">
                  <c:v>275.62797362360601</c:v>
                </c:pt>
                <c:pt idx="186" formatCode="_(* #,##0.00_);_(* \(#,##0.00\);_(* &quot;-&quot;??_);_(@_)">
                  <c:v>272.67296168077701</c:v>
                </c:pt>
                <c:pt idx="187" formatCode="_(* #,##0.00_);_(* \(#,##0.00\);_(* &quot;-&quot;??_);_(@_)">
                  <c:v>270.81913704406298</c:v>
                </c:pt>
                <c:pt idx="188" formatCode="_(* #,##0.00_);_(* \(#,##0.00\);_(* &quot;-&quot;??_);_(@_)">
                  <c:v>271.26468765921499</c:v>
                </c:pt>
                <c:pt idx="189" formatCode="_(* #,##0.00_);_(* \(#,##0.00\);_(* &quot;-&quot;??_);_(@_)">
                  <c:v>274.50453175971398</c:v>
                </c:pt>
                <c:pt idx="190" formatCode="_(* #,##0.00_);_(* \(#,##0.00\);_(* &quot;-&quot;??_);_(@_)">
                  <c:v>271.92682338901102</c:v>
                </c:pt>
                <c:pt idx="191" formatCode="_(* #,##0.00_);_(* \(#,##0.00\);_(* &quot;-&quot;??_);_(@_)">
                  <c:v>272.56079412891398</c:v>
                </c:pt>
                <c:pt idx="192" formatCode="_(* #,##0.00_);_(* \(#,##0.00\);_(* &quot;-&quot;??_);_(@_)">
                  <c:v>272.642662069891</c:v>
                </c:pt>
                <c:pt idx="193" formatCode="_(* #,##0.00_);_(* \(#,##0.00\);_(* &quot;-&quot;??_);_(@_)">
                  <c:v>272.32371585018001</c:v>
                </c:pt>
                <c:pt idx="194" formatCode="_(* #,##0.00_);_(* \(#,##0.00\);_(* &quot;-&quot;??_);_(@_)">
                  <c:v>269.99394836299302</c:v>
                </c:pt>
                <c:pt idx="195" formatCode="_(* #,##0.00_);_(* \(#,##0.00\);_(* &quot;-&quot;??_);_(@_)">
                  <c:v>273.37877428659698</c:v>
                </c:pt>
                <c:pt idx="196" formatCode="_(* #,##0.00_);_(* \(#,##0.00\);_(* &quot;-&quot;??_);_(@_)">
                  <c:v>272.48745945312999</c:v>
                </c:pt>
                <c:pt idx="197" formatCode="_(* #,##0.00_);_(* \(#,##0.00\);_(* &quot;-&quot;??_);_(@_)">
                  <c:v>272.91092025166603</c:v>
                </c:pt>
                <c:pt idx="198" formatCode="_(* #,##0.00_);_(* \(#,##0.00\);_(* &quot;-&quot;??_);_(@_)">
                  <c:v>272.53605412360099</c:v>
                </c:pt>
                <c:pt idx="199" formatCode="_(* #,##0.00_);_(* \(#,##0.00\);_(* &quot;-&quot;??_);_(@_)">
                  <c:v>275.09444130872998</c:v>
                </c:pt>
                <c:pt idx="200" formatCode="_(* #,##0.00_);_(* \(#,##0.00\);_(* &quot;-&quot;??_);_(@_)">
                  <c:v>272.67501991916799</c:v>
                </c:pt>
                <c:pt idx="201" formatCode="_(* #,##0.00_);_(* \(#,##0.00\);_(* &quot;-&quot;??_);_(@_)">
                  <c:v>277.945924472093</c:v>
                </c:pt>
                <c:pt idx="202" formatCode="_(* #,##0.00_);_(* \(#,##0.00\);_(* &quot;-&quot;??_);_(@_)">
                  <c:v>280.01790944405701</c:v>
                </c:pt>
                <c:pt idx="203" formatCode="_(* #,##0.00_);_(* \(#,##0.00\);_(* &quot;-&quot;??_);_(@_)">
                  <c:v>280.78228360005897</c:v>
                </c:pt>
                <c:pt idx="204" formatCode="_(* #,##0.00_);_(* \(#,##0.00\);_(* &quot;-&quot;??_);_(@_)">
                  <c:v>283.62254729107298</c:v>
                </c:pt>
                <c:pt idx="205" formatCode="_(* #,##0.00_);_(* \(#,##0.00\);_(* &quot;-&quot;??_);_(@_)">
                  <c:v>285.483883335325</c:v>
                </c:pt>
                <c:pt idx="206" formatCode="_(* #,##0.00_);_(* \(#,##0.00\);_(* &quot;-&quot;??_);_(@_)">
                  <c:v>287.310301393641</c:v>
                </c:pt>
                <c:pt idx="207" formatCode="_(* #,##0.00_);_(* \(#,##0.00\);_(* &quot;-&quot;??_);_(@_)">
                  <c:v>287.36389964752499</c:v>
                </c:pt>
                <c:pt idx="208" formatCode="_(* #,##0.00_);_(* \(#,##0.00\);_(* &quot;-&quot;??_);_(@_)">
                  <c:v>287.30431457051498</c:v>
                </c:pt>
                <c:pt idx="209" formatCode="_(* #,##0.00_);_(* \(#,##0.00\);_(* &quot;-&quot;??_);_(@_)">
                  <c:v>285.26075454924899</c:v>
                </c:pt>
                <c:pt idx="210" formatCode="_(* #,##0.00_);_(* \(#,##0.00\);_(* &quot;-&quot;??_);_(@_)">
                  <c:v>282.58547247703802</c:v>
                </c:pt>
                <c:pt idx="211" formatCode="_(* #,##0.00_);_(* \(#,##0.00\);_(* &quot;-&quot;??_);_(@_)">
                  <c:v>286.58123470321601</c:v>
                </c:pt>
                <c:pt idx="212" formatCode="_(* #,##0.00_);_(* \(#,##0.00\);_(* &quot;-&quot;??_);_(@_)">
                  <c:v>289.41696579302402</c:v>
                </c:pt>
                <c:pt idx="213" formatCode="_(* #,##0.00_);_(* \(#,##0.00\);_(* &quot;-&quot;??_);_(@_)">
                  <c:v>289.52981453278397</c:v>
                </c:pt>
                <c:pt idx="214" formatCode="_(* #,##0.00_);_(* \(#,##0.00\);_(* &quot;-&quot;??_);_(@_)">
                  <c:v>289.67397869463798</c:v>
                </c:pt>
                <c:pt idx="215" formatCode="_(* #,##0.00_);_(* \(#,##0.00\);_(* &quot;-&quot;??_);_(@_)">
                  <c:v>291.98320325326802</c:v>
                </c:pt>
                <c:pt idx="216" formatCode="_(* #,##0.00_);_(* \(#,##0.00\);_(* &quot;-&quot;??_);_(@_)">
                  <c:v>292.71195075743702</c:v>
                </c:pt>
                <c:pt idx="217" formatCode="_(* #,##0.00_);_(* \(#,##0.00\);_(* &quot;-&quot;??_);_(@_)">
                  <c:v>290.02949790009097</c:v>
                </c:pt>
                <c:pt idx="218" formatCode="_(* #,##0.00_);_(* \(#,##0.00\);_(* &quot;-&quot;??_);_(@_)">
                  <c:v>292.01850473811697</c:v>
                </c:pt>
                <c:pt idx="219" formatCode="_(* #,##0.00_);_(* \(#,##0.00\);_(* &quot;-&quot;??_);_(@_)">
                  <c:v>294.70063670926203</c:v>
                </c:pt>
                <c:pt idx="220" formatCode="_(* #,##0.00_);_(* \(#,##0.00\);_(* &quot;-&quot;??_);_(@_)">
                  <c:v>298.31876589725499</c:v>
                </c:pt>
                <c:pt idx="221" formatCode="_(* #,##0.00_);_(* \(#,##0.00\);_(* &quot;-&quot;??_);_(@_)">
                  <c:v>295.589002744612</c:v>
                </c:pt>
                <c:pt idx="222" formatCode="_(* #,##0.00_);_(* \(#,##0.00\);_(* &quot;-&quot;??_);_(@_)">
                  <c:v>292.298224328858</c:v>
                </c:pt>
                <c:pt idx="223" formatCode="_(* #,##0.00_);_(* \(#,##0.00\);_(* &quot;-&quot;??_);_(@_)">
                  <c:v>294.835844685366</c:v>
                </c:pt>
                <c:pt idx="224" formatCode="_(* #,##0.00_);_(* \(#,##0.00\);_(* &quot;-&quot;??_);_(@_)">
                  <c:v>293.28154128555798</c:v>
                </c:pt>
                <c:pt idx="225" formatCode="_(* #,##0.00_);_(* \(#,##0.00\);_(* &quot;-&quot;??_);_(@_)">
                  <c:v>292.36510547818699</c:v>
                </c:pt>
                <c:pt idx="226" formatCode="_(* #,##0.00_);_(* \(#,##0.00\);_(* &quot;-&quot;??_);_(@_)">
                  <c:v>291.439126628407</c:v>
                </c:pt>
                <c:pt idx="227" formatCode="_(* #,##0.00_);_(* \(#,##0.00\);_(* &quot;-&quot;??_);_(@_)">
                  <c:v>293.88415544355098</c:v>
                </c:pt>
                <c:pt idx="228" formatCode="_(* #,##0.00_);_(* \(#,##0.00\);_(* &quot;-&quot;??_);_(@_)">
                  <c:v>294.17001714932002</c:v>
                </c:pt>
                <c:pt idx="229" formatCode="_(* #,##0.00_);_(* \(#,##0.00\);_(* &quot;-&quot;??_);_(@_)">
                  <c:v>294.16913087389202</c:v>
                </c:pt>
                <c:pt idx="230" formatCode="_(* #,##0.00_);_(* \(#,##0.00\);_(* &quot;-&quot;??_);_(@_)">
                  <c:v>292.09453684902002</c:v>
                </c:pt>
                <c:pt idx="231" formatCode="_(* #,##0.00_);_(* \(#,##0.00\);_(* &quot;-&quot;??_);_(@_)">
                  <c:v>290.74263316289898</c:v>
                </c:pt>
                <c:pt idx="232" formatCode="_(* #,##0.00_);_(* \(#,##0.00\);_(* &quot;-&quot;??_);_(@_)">
                  <c:v>291.24709622826401</c:v>
                </c:pt>
                <c:pt idx="233" formatCode="_(* #,##0.00_);_(* \(#,##0.00\);_(* &quot;-&quot;??_);_(@_)">
                  <c:v>286.93897599603702</c:v>
                </c:pt>
                <c:pt idx="234" formatCode="_(* #,##0.00_);_(* \(#,##0.00\);_(* &quot;-&quot;??_);_(@_)">
                  <c:v>285.64923726358398</c:v>
                </c:pt>
                <c:pt idx="235" formatCode="_(* #,##0.00_);_(* \(#,##0.00\);_(* &quot;-&quot;??_);_(@_)">
                  <c:v>286.482191324957</c:v>
                </c:pt>
                <c:pt idx="236" formatCode="_(* #,##0.00_);_(* \(#,##0.00\);_(* &quot;-&quot;??_);_(@_)">
                  <c:v>283.141965422032</c:v>
                </c:pt>
                <c:pt idx="237" formatCode="_(* #,##0.00_);_(* \(#,##0.00\);_(* &quot;-&quot;??_);_(@_)">
                  <c:v>284.39432297614297</c:v>
                </c:pt>
                <c:pt idx="238" formatCode="_(* #,##0.00_);_(* \(#,##0.00\);_(* &quot;-&quot;??_);_(@_)">
                  <c:v>283.64925370355098</c:v>
                </c:pt>
                <c:pt idx="239" formatCode="_(* #,##0.00_);_(* \(#,##0.00\);_(* &quot;-&quot;??_);_(@_)">
                  <c:v>283.58643325093999</c:v>
                </c:pt>
                <c:pt idx="240" formatCode="_(* #,##0.00_);_(* \(#,##0.00\);_(* &quot;-&quot;??_);_(@_)">
                  <c:v>284.70741191054299</c:v>
                </c:pt>
                <c:pt idx="241" formatCode="_(* #,##0.00_);_(* \(#,##0.00\);_(* &quot;-&quot;??_);_(@_)">
                  <c:v>288.54202158918599</c:v>
                </c:pt>
                <c:pt idx="242" formatCode="_(* #,##0.00_);_(* \(#,##0.00\);_(* &quot;-&quot;??_);_(@_)">
                  <c:v>289.35646950381403</c:v>
                </c:pt>
                <c:pt idx="243" formatCode="_(* #,##0.00_);_(* \(#,##0.00\);_(* &quot;-&quot;??_);_(@_)">
                  <c:v>285.48016742452</c:v>
                </c:pt>
                <c:pt idx="244" formatCode="_(* #,##0.00_);_(* \(#,##0.00\);_(* &quot;-&quot;??_);_(@_)">
                  <c:v>285.22032497481899</c:v>
                </c:pt>
                <c:pt idx="245" formatCode="_(* #,##0.00_);_(* \(#,##0.00\);_(* &quot;-&quot;??_);_(@_)">
                  <c:v>281.82925399534702</c:v>
                </c:pt>
                <c:pt idx="246" formatCode="_(* #,##0.00_);_(* \(#,##0.00\);_(* &quot;-&quot;??_);_(@_)">
                  <c:v>278.27464017039398</c:v>
                </c:pt>
                <c:pt idx="247" formatCode="_(* #,##0.00_);_(* \(#,##0.00\);_(* &quot;-&quot;??_);_(@_)">
                  <c:v>277.20082853472098</c:v>
                </c:pt>
                <c:pt idx="248" formatCode="_(* #,##0.00_);_(* \(#,##0.00\);_(* &quot;-&quot;??_);_(@_)">
                  <c:v>279.57583178928701</c:v>
                </c:pt>
                <c:pt idx="249" formatCode="_(* #,##0.00_);_(* \(#,##0.00\);_(* &quot;-&quot;??_);_(@_)">
                  <c:v>276.30035844375601</c:v>
                </c:pt>
                <c:pt idx="250" formatCode="_(* #,##0.00_);_(* \(#,##0.00\);_(* &quot;-&quot;??_);_(@_)">
                  <c:v>279.88132868261999</c:v>
                </c:pt>
                <c:pt idx="251" formatCode="_(* #,##0.00_);_(* \(#,##0.00\);_(* &quot;-&quot;??_);_(@_)">
                  <c:v>278.18654261780603</c:v>
                </c:pt>
                <c:pt idx="252" formatCode="_(* #,##0.00_);_(* \(#,##0.00\);_(* &quot;-&quot;??_);_(@_)">
                  <c:v>279.97510335198501</c:v>
                </c:pt>
                <c:pt idx="253" formatCode="_(* #,##0.00_);_(* \(#,##0.00\);_(* &quot;-&quot;??_);_(@_)">
                  <c:v>283.41967736493899</c:v>
                </c:pt>
                <c:pt idx="254" formatCode="_(* #,##0.00_);_(* \(#,##0.00\);_(* &quot;-&quot;??_);_(@_)">
                  <c:v>281.336941337741</c:v>
                </c:pt>
                <c:pt idx="255" formatCode="_(* #,##0.00_);_(* \(#,##0.00\);_(* &quot;-&quot;??_);_(@_)">
                  <c:v>282.88712482099601</c:v>
                </c:pt>
                <c:pt idx="256" formatCode="_(* #,##0.00_);_(* \(#,##0.00\);_(* &quot;-&quot;??_);_(@_)">
                  <c:v>282.332832507131</c:v>
                </c:pt>
                <c:pt idx="257" formatCode="_(* #,##0.00_);_(* \(#,##0.00\);_(* &quot;-&quot;??_);_(@_)">
                  <c:v>283.004762683004</c:v>
                </c:pt>
                <c:pt idx="258" formatCode="_(* #,##0.00_);_(* \(#,##0.00\);_(* &quot;-&quot;??_);_(@_)">
                  <c:v>283.44555335506402</c:v>
                </c:pt>
                <c:pt idx="259" formatCode="_(* #,##0.00_);_(* \(#,##0.00\);_(* &quot;-&quot;??_);_(@_)">
                  <c:v>286.99463419867601</c:v>
                </c:pt>
                <c:pt idx="260" formatCode="_(* #,##0.00_);_(* \(#,##0.00\);_(* &quot;-&quot;??_);_(@_)">
                  <c:v>289.28044170702702</c:v>
                </c:pt>
                <c:pt idx="261" formatCode="_(* #,##0.00_);_(* \(#,##0.00\);_(* &quot;-&quot;??_);_(@_)">
                  <c:v>292.39489201747602</c:v>
                </c:pt>
              </c:numCache>
            </c:numRef>
          </c:val>
          <c:smooth val="0"/>
          <c:extLst>
            <c:ext xmlns:c16="http://schemas.microsoft.com/office/drawing/2014/chart" uri="{C3380CC4-5D6E-409C-BE32-E72D297353CC}">
              <c16:uniqueId val="{00000001-44A1-4B7F-A94A-9F90A673EBBE}"/>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Sheet1!$C$2:$C$263</c:f>
              <c:numCache>
                <c:formatCode>General</c:formatCode>
                <c:ptCount val="262"/>
                <c:pt idx="196" formatCode="#,##0.000">
                  <c:v>272.48745945312999</c:v>
                </c:pt>
                <c:pt idx="197" formatCode="#,##0.000">
                  <c:v>272.91092025166603</c:v>
                </c:pt>
                <c:pt idx="198" formatCode="#,##0.000">
                  <c:v>272.53605412360099</c:v>
                </c:pt>
                <c:pt idx="199" formatCode="#,##0.000">
                  <c:v>275.09444130872998</c:v>
                </c:pt>
                <c:pt idx="200" formatCode="#,##0.000">
                  <c:v>272.67501991916799</c:v>
                </c:pt>
                <c:pt idx="201" formatCode="#,##0.000">
                  <c:v>277.945924472093</c:v>
                </c:pt>
                <c:pt idx="202" formatCode="#,##0.000">
                  <c:v>280.01790944405701</c:v>
                </c:pt>
                <c:pt idx="203" formatCode="#,##0.000">
                  <c:v>280.78228360005897</c:v>
                </c:pt>
                <c:pt idx="204" formatCode="#,##0.000">
                  <c:v>283.62254729107298</c:v>
                </c:pt>
                <c:pt idx="205" formatCode="#,##0.000">
                  <c:v>285.483883335325</c:v>
                </c:pt>
                <c:pt idx="206" formatCode="#,##0.000">
                  <c:v>287.310301393641</c:v>
                </c:pt>
                <c:pt idx="207" formatCode="#,##0.000">
                  <c:v>287.36389964752499</c:v>
                </c:pt>
                <c:pt idx="208" formatCode="#,##0.000">
                  <c:v>287.30431457051498</c:v>
                </c:pt>
                <c:pt idx="209" formatCode="#,##0.000">
                  <c:v>285.26075454924899</c:v>
                </c:pt>
                <c:pt idx="210" formatCode="#,##0.000">
                  <c:v>282.58547247703802</c:v>
                </c:pt>
                <c:pt idx="211" formatCode="#,##0.000">
                  <c:v>286.58123470321601</c:v>
                </c:pt>
                <c:pt idx="212" formatCode="#,##0.000">
                  <c:v>289.41696579302402</c:v>
                </c:pt>
                <c:pt idx="213" formatCode="#,##0.000">
                  <c:v>289.52981453278397</c:v>
                </c:pt>
                <c:pt idx="214" formatCode="#,##0.000">
                  <c:v>289.67397869463798</c:v>
                </c:pt>
                <c:pt idx="215" formatCode="#,##0.000">
                  <c:v>291.98320325326802</c:v>
                </c:pt>
                <c:pt idx="216" formatCode="#,##0.000">
                  <c:v>292.71195075743702</c:v>
                </c:pt>
                <c:pt idx="217" formatCode="#,##0.000">
                  <c:v>290.02949790009097</c:v>
                </c:pt>
                <c:pt idx="218" formatCode="#,##0.000">
                  <c:v>292.01850473811697</c:v>
                </c:pt>
                <c:pt idx="219" formatCode="#,##0.000">
                  <c:v>294.70063670926203</c:v>
                </c:pt>
                <c:pt idx="220" formatCode="#,##0.000">
                  <c:v>298.31876589725499</c:v>
                </c:pt>
                <c:pt idx="221" formatCode="#,##0.000">
                  <c:v>295.589002744612</c:v>
                </c:pt>
                <c:pt idx="222" formatCode="#,##0.000">
                  <c:v>292.298224328858</c:v>
                </c:pt>
                <c:pt idx="223" formatCode="#,##0.000">
                  <c:v>294.835844685366</c:v>
                </c:pt>
                <c:pt idx="224" formatCode="#,##0.000">
                  <c:v>293.28154128555798</c:v>
                </c:pt>
                <c:pt idx="225" formatCode="#,##0.000">
                  <c:v>292.36510547818699</c:v>
                </c:pt>
                <c:pt idx="226" formatCode="#,##0.000">
                  <c:v>291.439126628407</c:v>
                </c:pt>
                <c:pt idx="227" formatCode="#,##0.000">
                  <c:v>293.88415544355098</c:v>
                </c:pt>
                <c:pt idx="228" formatCode="#,##0.000">
                  <c:v>294.17001714932002</c:v>
                </c:pt>
                <c:pt idx="229" formatCode="#,##0.000">
                  <c:v>294.16913087389202</c:v>
                </c:pt>
                <c:pt idx="230" formatCode="#,##0.000">
                  <c:v>292.09453684902002</c:v>
                </c:pt>
                <c:pt idx="231" formatCode="#,##0.000">
                  <c:v>290.74263316289898</c:v>
                </c:pt>
                <c:pt idx="232" formatCode="#,##0.000">
                  <c:v>291.24709622826401</c:v>
                </c:pt>
                <c:pt idx="233" formatCode="#,##0.000">
                  <c:v>286.93897599603702</c:v>
                </c:pt>
                <c:pt idx="234" formatCode="#,##0.000">
                  <c:v>285.64923726358398</c:v>
                </c:pt>
                <c:pt idx="235" formatCode="#,##0.000">
                  <c:v>286.482191324957</c:v>
                </c:pt>
                <c:pt idx="236" formatCode="#,##0.000">
                  <c:v>283.141965422032</c:v>
                </c:pt>
                <c:pt idx="237" formatCode="#,##0.000">
                  <c:v>284.39432297614297</c:v>
                </c:pt>
                <c:pt idx="238" formatCode="#,##0.000">
                  <c:v>283.64925370355098</c:v>
                </c:pt>
                <c:pt idx="239" formatCode="#,##0.000">
                  <c:v>283.58643325093999</c:v>
                </c:pt>
                <c:pt idx="240" formatCode="#,##0.000">
                  <c:v>284.70741191054299</c:v>
                </c:pt>
                <c:pt idx="241" formatCode="#,##0.000">
                  <c:v>288.54202158918599</c:v>
                </c:pt>
                <c:pt idx="242" formatCode="#,##0.000">
                  <c:v>289.35646950381403</c:v>
                </c:pt>
                <c:pt idx="243" formatCode="#,##0.000">
                  <c:v>285.48016742452</c:v>
                </c:pt>
                <c:pt idx="244" formatCode="#,##0.000">
                  <c:v>285.22032497481899</c:v>
                </c:pt>
                <c:pt idx="245" formatCode="#,##0.000">
                  <c:v>281.82925399534702</c:v>
                </c:pt>
                <c:pt idx="246" formatCode="#,##0.000">
                  <c:v>278.27464017039398</c:v>
                </c:pt>
                <c:pt idx="247" formatCode="#,##0.000">
                  <c:v>277.20082853472098</c:v>
                </c:pt>
                <c:pt idx="248" formatCode="#,##0.000">
                  <c:v>279.57583178928701</c:v>
                </c:pt>
                <c:pt idx="249" formatCode="#,##0.000">
                  <c:v>276.30035844375601</c:v>
                </c:pt>
                <c:pt idx="250" formatCode="#,##0.000">
                  <c:v>279.88132868261999</c:v>
                </c:pt>
                <c:pt idx="251" formatCode="#,##0.000">
                  <c:v>278.18654261780603</c:v>
                </c:pt>
                <c:pt idx="252" formatCode="#,##0.000">
                  <c:v>279.97510335198501</c:v>
                </c:pt>
                <c:pt idx="253" formatCode="#,##0.000">
                  <c:v>283.41967736493899</c:v>
                </c:pt>
                <c:pt idx="254" formatCode="#,##0.000">
                  <c:v>281.336941337741</c:v>
                </c:pt>
                <c:pt idx="255" formatCode="#,##0.000">
                  <c:v>282.88712482099601</c:v>
                </c:pt>
                <c:pt idx="256" formatCode="#,##0.000">
                  <c:v>282.332832507131</c:v>
                </c:pt>
                <c:pt idx="257" formatCode="#,##0.000">
                  <c:v>283.004762683004</c:v>
                </c:pt>
                <c:pt idx="258" formatCode="#,##0.000">
                  <c:v>283.44555335506402</c:v>
                </c:pt>
                <c:pt idx="259" formatCode="#,##0.000">
                  <c:v>286.99463419867601</c:v>
                </c:pt>
                <c:pt idx="260" formatCode="#,##0.000">
                  <c:v>289.28044170702702</c:v>
                </c:pt>
                <c:pt idx="261" formatCode="#,##0.000">
                  <c:v>292.39489201747602</c:v>
                </c:pt>
              </c:numCache>
            </c:numRef>
          </c:val>
          <c:smooth val="0"/>
          <c:extLst>
            <c:ext xmlns:c16="http://schemas.microsoft.com/office/drawing/2014/chart" uri="{C3380CC4-5D6E-409C-BE32-E72D297353CC}">
              <c16:uniqueId val="{00000002-44A1-4B7F-A94A-9F90A673EBBE}"/>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297900233390737"/>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0"/>
                  <c:y val="1.6733601070950468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1884-4A00-91AB-36D4EED774B9}"/>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4.6130000000000004</c:v>
                </c:pt>
                <c:pt idx="1">
                  <c:v>4.1210000000000004</c:v>
                </c:pt>
                <c:pt idx="2">
                  <c:v>3.8860000000000001</c:v>
                </c:pt>
                <c:pt idx="3">
                  <c:v>3.7360000000000002</c:v>
                </c:pt>
                <c:pt idx="4">
                  <c:v>3.6360000000000001</c:v>
                </c:pt>
                <c:pt idx="5">
                  <c:v>3.5659999999999998</c:v>
                </c:pt>
                <c:pt idx="6">
                  <c:v>3.5179999999999998</c:v>
                </c:pt>
                <c:pt idx="7">
                  <c:v>3.4870000000000001</c:v>
                </c:pt>
                <c:pt idx="8">
                  <c:v>3.47</c:v>
                </c:pt>
                <c:pt idx="9">
                  <c:v>3.4670000000000001</c:v>
                </c:pt>
                <c:pt idx="10">
                  <c:v>3.476</c:v>
                </c:pt>
                <c:pt idx="11">
                  <c:v>3.4969999999999999</c:v>
                </c:pt>
                <c:pt idx="12">
                  <c:v>3.5270000000000001</c:v>
                </c:pt>
                <c:pt idx="13">
                  <c:v>3.5640000000000001</c:v>
                </c:pt>
                <c:pt idx="14">
                  <c:v>3.6059999999999999</c:v>
                </c:pt>
                <c:pt idx="15">
                  <c:v>3.6509999999999998</c:v>
                </c:pt>
                <c:pt idx="16">
                  <c:v>3.6949999999999998</c:v>
                </c:pt>
                <c:pt idx="17">
                  <c:v>3.7370000000000001</c:v>
                </c:pt>
                <c:pt idx="18">
                  <c:v>3.7749999999999999</c:v>
                </c:pt>
                <c:pt idx="19">
                  <c:v>3.806</c:v>
                </c:pt>
                <c:pt idx="20">
                  <c:v>3.8290000000000002</c:v>
                </c:pt>
                <c:pt idx="21">
                  <c:v>3.843</c:v>
                </c:pt>
                <c:pt idx="22">
                  <c:v>3.847</c:v>
                </c:pt>
                <c:pt idx="23">
                  <c:v>3.84</c:v>
                </c:pt>
                <c:pt idx="24">
                  <c:v>3.8220000000000001</c:v>
                </c:pt>
                <c:pt idx="25">
                  <c:v>3.7930000000000001</c:v>
                </c:pt>
                <c:pt idx="26">
                  <c:v>3.754</c:v>
                </c:pt>
                <c:pt idx="27">
                  <c:v>3.7050000000000001</c:v>
                </c:pt>
                <c:pt idx="28">
                  <c:v>3.6459999999999999</c:v>
                </c:pt>
                <c:pt idx="29">
                  <c:v>3.581</c:v>
                </c:pt>
              </c:numCache>
            </c:numRef>
          </c:val>
          <c:smooth val="0"/>
          <c:extLst>
            <c:ext xmlns:c16="http://schemas.microsoft.com/office/drawing/2014/chart" uri="{C3380CC4-5D6E-409C-BE32-E72D297353CC}">
              <c16:uniqueId val="{00000001-1884-4A00-91AB-36D4EED774B9}"/>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1.6733601070950489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1884-4A00-91AB-36D4EED774B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4.7270000000000003</c:v>
                </c:pt>
                <c:pt idx="1">
                  <c:v>4.423</c:v>
                </c:pt>
                <c:pt idx="2">
                  <c:v>4.2439999999999998</c:v>
                </c:pt>
                <c:pt idx="3">
                  <c:v>4.1130000000000004</c:v>
                </c:pt>
                <c:pt idx="4">
                  <c:v>4.0149999999999997</c:v>
                </c:pt>
                <c:pt idx="5">
                  <c:v>3.94</c:v>
                </c:pt>
                <c:pt idx="6">
                  <c:v>3.8839999999999999</c:v>
                </c:pt>
                <c:pt idx="7">
                  <c:v>3.8460000000000001</c:v>
                </c:pt>
                <c:pt idx="8">
                  <c:v>3.823</c:v>
                </c:pt>
                <c:pt idx="9">
                  <c:v>3.8149999999999999</c:v>
                </c:pt>
                <c:pt idx="10">
                  <c:v>3.8210000000000002</c:v>
                </c:pt>
                <c:pt idx="11">
                  <c:v>3.8380000000000001</c:v>
                </c:pt>
                <c:pt idx="12">
                  <c:v>3.8650000000000002</c:v>
                </c:pt>
                <c:pt idx="13">
                  <c:v>3.8980000000000001</c:v>
                </c:pt>
                <c:pt idx="14">
                  <c:v>3.9369999999999998</c:v>
                </c:pt>
                <c:pt idx="15">
                  <c:v>3.9780000000000002</c:v>
                </c:pt>
                <c:pt idx="16">
                  <c:v>4.0190000000000001</c:v>
                </c:pt>
                <c:pt idx="17">
                  <c:v>4.0570000000000004</c:v>
                </c:pt>
                <c:pt idx="18">
                  <c:v>4.0910000000000002</c:v>
                </c:pt>
                <c:pt idx="19">
                  <c:v>4.1189999999999998</c:v>
                </c:pt>
                <c:pt idx="20">
                  <c:v>4.1390000000000002</c:v>
                </c:pt>
                <c:pt idx="21">
                  <c:v>4.1509999999999998</c:v>
                </c:pt>
                <c:pt idx="22">
                  <c:v>4.1539999999999999</c:v>
                </c:pt>
                <c:pt idx="23">
                  <c:v>4.1470000000000002</c:v>
                </c:pt>
                <c:pt idx="24">
                  <c:v>4.1289999999999996</c:v>
                </c:pt>
                <c:pt idx="25">
                  <c:v>4.1020000000000003</c:v>
                </c:pt>
                <c:pt idx="26">
                  <c:v>4.0640000000000001</c:v>
                </c:pt>
                <c:pt idx="27">
                  <c:v>4.0179999999999998</c:v>
                </c:pt>
                <c:pt idx="28">
                  <c:v>3.9630000000000001</c:v>
                </c:pt>
                <c:pt idx="29">
                  <c:v>3.903</c:v>
                </c:pt>
              </c:numCache>
            </c:numRef>
          </c:val>
          <c:smooth val="0"/>
          <c:extLst>
            <c:ext xmlns:c16="http://schemas.microsoft.com/office/drawing/2014/chart" uri="{C3380CC4-5D6E-409C-BE32-E72D297353CC}">
              <c16:uniqueId val="{00000003-1884-4A00-91AB-36D4EED774B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0"/>
                  <c:y val="2.8153624998682392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2.8490000000000002</c:v>
                </c:pt>
                <c:pt idx="1">
                  <c:v>2.6739999999999999</c:v>
                </c:pt>
                <c:pt idx="2">
                  <c:v>2.5129999999999999</c:v>
                </c:pt>
                <c:pt idx="3">
                  <c:v>2.4009999999999998</c:v>
                </c:pt>
                <c:pt idx="4">
                  <c:v>2.3180000000000001</c:v>
                </c:pt>
                <c:pt idx="5">
                  <c:v>2.2669999999999999</c:v>
                </c:pt>
                <c:pt idx="6">
                  <c:v>2.2450000000000001</c:v>
                </c:pt>
                <c:pt idx="7">
                  <c:v>2.246</c:v>
                </c:pt>
                <c:pt idx="8">
                  <c:v>2.2639999999999998</c:v>
                </c:pt>
                <c:pt idx="9">
                  <c:v>2.2930000000000001</c:v>
                </c:pt>
                <c:pt idx="10">
                  <c:v>2.327</c:v>
                </c:pt>
                <c:pt idx="11">
                  <c:v>2.3620000000000001</c:v>
                </c:pt>
                <c:pt idx="12">
                  <c:v>2.3929999999999998</c:v>
                </c:pt>
                <c:pt idx="13">
                  <c:v>2.4180000000000001</c:v>
                </c:pt>
                <c:pt idx="14">
                  <c:v>2.4350000000000001</c:v>
                </c:pt>
                <c:pt idx="15">
                  <c:v>2.4449999999999998</c:v>
                </c:pt>
                <c:pt idx="16">
                  <c:v>2.4470000000000001</c:v>
                </c:pt>
                <c:pt idx="17">
                  <c:v>2.4409999999999998</c:v>
                </c:pt>
                <c:pt idx="18">
                  <c:v>2.4289999999999998</c:v>
                </c:pt>
                <c:pt idx="19">
                  <c:v>2.4119999999999999</c:v>
                </c:pt>
                <c:pt idx="20">
                  <c:v>2.3919999999999999</c:v>
                </c:pt>
                <c:pt idx="21">
                  <c:v>2.37</c:v>
                </c:pt>
                <c:pt idx="22">
                  <c:v>2.3490000000000002</c:v>
                </c:pt>
                <c:pt idx="23">
                  <c:v>2.33</c:v>
                </c:pt>
                <c:pt idx="24">
                  <c:v>2.3149999999999999</c:v>
                </c:pt>
                <c:pt idx="25">
                  <c:v>2.3050000000000002</c:v>
                </c:pt>
                <c:pt idx="26">
                  <c:v>2.3010000000000002</c:v>
                </c:pt>
                <c:pt idx="27">
                  <c:v>2.3039999999999998</c:v>
                </c:pt>
                <c:pt idx="28">
                  <c:v>2.3149999999999999</c:v>
                </c:pt>
                <c:pt idx="29">
                  <c:v>2.335</c:v>
                </c:pt>
              </c:numCache>
            </c:numRef>
          </c:val>
          <c:smooth val="0"/>
          <c:extLst>
            <c:ext xmlns:c16="http://schemas.microsoft.com/office/drawing/2014/chart" uri="{C3380CC4-5D6E-409C-BE32-E72D297353CC}">
              <c16:uniqueId val="{00000001-060E-43FC-A347-E271BA1E2089}"/>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0"/>
                  <c:y val="-4.1834002677376171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060E-43FC-A347-E271BA1E208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2.2799999999999998</c:v>
                </c:pt>
                <c:pt idx="1">
                  <c:v>2.621</c:v>
                </c:pt>
                <c:pt idx="2">
                  <c:v>2.4340000000000002</c:v>
                </c:pt>
                <c:pt idx="3">
                  <c:v>2.496</c:v>
                </c:pt>
                <c:pt idx="4">
                  <c:v>2.4740000000000002</c:v>
                </c:pt>
                <c:pt idx="5">
                  <c:v>2.4569999999999999</c:v>
                </c:pt>
                <c:pt idx="6">
                  <c:v>2.4510000000000001</c:v>
                </c:pt>
                <c:pt idx="7">
                  <c:v>2.4550000000000001</c:v>
                </c:pt>
                <c:pt idx="8">
                  <c:v>2.4689999999999999</c:v>
                </c:pt>
                <c:pt idx="9">
                  <c:v>2.488</c:v>
                </c:pt>
                <c:pt idx="10">
                  <c:v>2.5110000000000001</c:v>
                </c:pt>
                <c:pt idx="11">
                  <c:v>2.532</c:v>
                </c:pt>
                <c:pt idx="12">
                  <c:v>2.5510000000000002</c:v>
                </c:pt>
                <c:pt idx="13">
                  <c:v>2.5659999999999998</c:v>
                </c:pt>
                <c:pt idx="14">
                  <c:v>2.5739999999999998</c:v>
                </c:pt>
                <c:pt idx="15">
                  <c:v>2.5760000000000001</c:v>
                </c:pt>
                <c:pt idx="16">
                  <c:v>2.5720000000000001</c:v>
                </c:pt>
                <c:pt idx="17">
                  <c:v>2.5609999999999999</c:v>
                </c:pt>
                <c:pt idx="18">
                  <c:v>2.5459999999999998</c:v>
                </c:pt>
                <c:pt idx="19">
                  <c:v>2.5270000000000001</c:v>
                </c:pt>
                <c:pt idx="20">
                  <c:v>2.5049999999999999</c:v>
                </c:pt>
                <c:pt idx="21">
                  <c:v>2.4820000000000002</c:v>
                </c:pt>
                <c:pt idx="22">
                  <c:v>2.46</c:v>
                </c:pt>
                <c:pt idx="23">
                  <c:v>2.4390000000000001</c:v>
                </c:pt>
                <c:pt idx="24">
                  <c:v>2.4209999999999998</c:v>
                </c:pt>
                <c:pt idx="25">
                  <c:v>2.4079999999999999</c:v>
                </c:pt>
                <c:pt idx="26">
                  <c:v>2.4</c:v>
                </c:pt>
                <c:pt idx="27">
                  <c:v>2.3980000000000001</c:v>
                </c:pt>
                <c:pt idx="28">
                  <c:v>2.403</c:v>
                </c:pt>
                <c:pt idx="29">
                  <c:v>2.415</c:v>
                </c:pt>
              </c:numCache>
            </c:numRef>
          </c:val>
          <c:smooth val="0"/>
          <c:extLst>
            <c:ext xmlns:c16="http://schemas.microsoft.com/office/drawing/2014/chart" uri="{C3380CC4-5D6E-409C-BE32-E72D297353CC}">
              <c16:uniqueId val="{00000003-060E-43FC-A347-E271BA1E208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609887685479526"/>
          <c:h val="0.66533743950346791"/>
        </c:manualLayout>
      </c:layout>
      <c:lineChart>
        <c:grouping val="standard"/>
        <c:varyColors val="0"/>
        <c:ser>
          <c:idx val="0"/>
          <c:order val="0"/>
          <c:tx>
            <c:strRef>
              <c:f>Sheet1!$B$1</c:f>
              <c:strCache>
                <c:ptCount val="1"/>
                <c:pt idx="0">
                  <c:v>03/31/2023</c:v>
                </c:pt>
              </c:strCache>
            </c:strRef>
          </c:tx>
          <c:spPr>
            <a:ln>
              <a:solidFill>
                <a:schemeClr val="accent1"/>
              </a:solidFill>
            </a:ln>
          </c:spPr>
          <c:marker>
            <c:symbol val="none"/>
          </c:marker>
          <c:dLbls>
            <c:dLbl>
              <c:idx val="29"/>
              <c:layout>
                <c:manualLayout>
                  <c:x val="-2.1067017802982802E-2"/>
                  <c:y val="1.9787483266398929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70605744209928"/>
                      <c:h val="9.2453145917001323E-2"/>
                    </c:manualLayout>
                  </c15:layout>
                </c:ext>
                <c:ext xmlns:c16="http://schemas.microsoft.com/office/drawing/2014/chart" uri="{C3380CC4-5D6E-409C-BE32-E72D297353CC}">
                  <c16:uniqueId val="{00000000-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4.218</c:v>
                </c:pt>
                <c:pt idx="1">
                  <c:v>3.7</c:v>
                </c:pt>
                <c:pt idx="2">
                  <c:v>3.3460000000000001</c:v>
                </c:pt>
                <c:pt idx="3">
                  <c:v>3.1070000000000002</c:v>
                </c:pt>
                <c:pt idx="4">
                  <c:v>2.96</c:v>
                </c:pt>
                <c:pt idx="5">
                  <c:v>2.8820000000000001</c:v>
                </c:pt>
                <c:pt idx="6">
                  <c:v>2.8540000000000001</c:v>
                </c:pt>
                <c:pt idx="7">
                  <c:v>2.8580000000000001</c:v>
                </c:pt>
                <c:pt idx="8">
                  <c:v>2.8839999999999999</c:v>
                </c:pt>
                <c:pt idx="9">
                  <c:v>2.92</c:v>
                </c:pt>
                <c:pt idx="10">
                  <c:v>2.96</c:v>
                </c:pt>
                <c:pt idx="11">
                  <c:v>2.9990000000000001</c:v>
                </c:pt>
                <c:pt idx="12">
                  <c:v>3.0350000000000001</c:v>
                </c:pt>
                <c:pt idx="13">
                  <c:v>3.0640000000000001</c:v>
                </c:pt>
                <c:pt idx="14">
                  <c:v>3.0870000000000002</c:v>
                </c:pt>
                <c:pt idx="15">
                  <c:v>3.1040000000000001</c:v>
                </c:pt>
                <c:pt idx="16">
                  <c:v>3.1139999999999999</c:v>
                </c:pt>
                <c:pt idx="17">
                  <c:v>3.1190000000000002</c:v>
                </c:pt>
                <c:pt idx="18">
                  <c:v>3.12</c:v>
                </c:pt>
                <c:pt idx="19">
                  <c:v>3.117</c:v>
                </c:pt>
                <c:pt idx="20">
                  <c:v>3.1120000000000001</c:v>
                </c:pt>
                <c:pt idx="21">
                  <c:v>3.105</c:v>
                </c:pt>
                <c:pt idx="22">
                  <c:v>3.097</c:v>
                </c:pt>
                <c:pt idx="23">
                  <c:v>3.089</c:v>
                </c:pt>
                <c:pt idx="24">
                  <c:v>3.0819999999999999</c:v>
                </c:pt>
                <c:pt idx="25">
                  <c:v>3.0750000000000002</c:v>
                </c:pt>
                <c:pt idx="26">
                  <c:v>3.069</c:v>
                </c:pt>
                <c:pt idx="27">
                  <c:v>3.0640000000000001</c:v>
                </c:pt>
                <c:pt idx="28">
                  <c:v>3.06</c:v>
                </c:pt>
                <c:pt idx="29">
                  <c:v>3.0569999999999999</c:v>
                </c:pt>
              </c:numCache>
            </c:numRef>
          </c:val>
          <c:smooth val="0"/>
          <c:extLst>
            <c:ext xmlns:c16="http://schemas.microsoft.com/office/drawing/2014/chart" uri="{C3380CC4-5D6E-409C-BE32-E72D297353CC}">
              <c16:uniqueId val="{00000001-1EB7-4DD5-98DD-EBBECC95580A}"/>
            </c:ext>
          </c:extLst>
        </c:ser>
        <c:ser>
          <c:idx val="1"/>
          <c:order val="1"/>
          <c:tx>
            <c:strRef>
              <c:f>Sheet1!$C$1</c:f>
              <c:strCache>
                <c:ptCount val="1"/>
                <c:pt idx="0">
                  <c:v>12/31/2022</c:v>
                </c:pt>
              </c:strCache>
            </c:strRef>
          </c:tx>
          <c:spPr>
            <a:ln>
              <a:solidFill>
                <a:schemeClr val="bg1">
                  <a:lumMod val="65000"/>
                </a:schemeClr>
              </a:solidFill>
            </a:ln>
          </c:spPr>
          <c:marker>
            <c:symbol val="none"/>
          </c:marker>
          <c:dLbls>
            <c:dLbl>
              <c:idx val="29"/>
              <c:layout>
                <c:manualLayout>
                  <c:x val="-1.2640277034079354E-2"/>
                  <c:y val="-2.5100072204829856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0596812303306927"/>
                      <c:h val="9.2453145917001323E-2"/>
                    </c:manualLayout>
                  </c15:layout>
                </c:ext>
                <c:ext xmlns:c16="http://schemas.microsoft.com/office/drawing/2014/chart" uri="{C3380CC4-5D6E-409C-BE32-E72D297353CC}">
                  <c16:uniqueId val="{00000002-1EB7-4DD5-98DD-EBBECC95580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4.4210000000000003</c:v>
                </c:pt>
                <c:pt idx="1">
                  <c:v>3.964</c:v>
                </c:pt>
                <c:pt idx="2">
                  <c:v>3.6619999999999999</c:v>
                </c:pt>
                <c:pt idx="3">
                  <c:v>3.4710000000000001</c:v>
                </c:pt>
                <c:pt idx="4">
                  <c:v>3.359</c:v>
                </c:pt>
                <c:pt idx="5">
                  <c:v>3.302</c:v>
                </c:pt>
                <c:pt idx="6">
                  <c:v>3.28</c:v>
                </c:pt>
                <c:pt idx="7">
                  <c:v>3.28</c:v>
                </c:pt>
                <c:pt idx="8">
                  <c:v>3.2909999999999999</c:v>
                </c:pt>
                <c:pt idx="9">
                  <c:v>3.3079999999999998</c:v>
                </c:pt>
                <c:pt idx="10">
                  <c:v>3.3260000000000001</c:v>
                </c:pt>
                <c:pt idx="11">
                  <c:v>3.3410000000000002</c:v>
                </c:pt>
                <c:pt idx="12">
                  <c:v>3.3530000000000002</c:v>
                </c:pt>
                <c:pt idx="13">
                  <c:v>3.3620000000000001</c:v>
                </c:pt>
                <c:pt idx="14">
                  <c:v>3.3660000000000001</c:v>
                </c:pt>
                <c:pt idx="15">
                  <c:v>3.3660000000000001</c:v>
                </c:pt>
                <c:pt idx="16">
                  <c:v>3.3639999999999999</c:v>
                </c:pt>
                <c:pt idx="17">
                  <c:v>3.359</c:v>
                </c:pt>
                <c:pt idx="18">
                  <c:v>3.3519999999999999</c:v>
                </c:pt>
                <c:pt idx="19">
                  <c:v>3.3439999999999999</c:v>
                </c:pt>
                <c:pt idx="20">
                  <c:v>3.335</c:v>
                </c:pt>
                <c:pt idx="21">
                  <c:v>3.327</c:v>
                </c:pt>
                <c:pt idx="22">
                  <c:v>3.3180000000000001</c:v>
                </c:pt>
                <c:pt idx="23">
                  <c:v>3.31</c:v>
                </c:pt>
                <c:pt idx="24">
                  <c:v>3.3029999999999999</c:v>
                </c:pt>
                <c:pt idx="25">
                  <c:v>3.2970000000000002</c:v>
                </c:pt>
                <c:pt idx="26">
                  <c:v>3.2919999999999998</c:v>
                </c:pt>
                <c:pt idx="27">
                  <c:v>3.2869999999999999</c:v>
                </c:pt>
                <c:pt idx="28">
                  <c:v>3.2839999999999998</c:v>
                </c:pt>
                <c:pt idx="29">
                  <c:v>3.282</c:v>
                </c:pt>
              </c:numCache>
            </c:numRef>
          </c:val>
          <c:smooth val="0"/>
          <c:extLst>
            <c:ext xmlns:c16="http://schemas.microsoft.com/office/drawing/2014/chart" uri="{C3380CC4-5D6E-409C-BE32-E72D297353CC}">
              <c16:uniqueId val="{00000003-1EB7-4DD5-98DD-EBBECC95580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5"/>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Sheet1!$A$2:$A$281</c:f>
              <c:numCache>
                <c:formatCode>m/d/yyyy</c:formatCode>
                <c:ptCount val="280"/>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numCache>
            </c:numRef>
          </c:cat>
          <c:val>
            <c:numRef>
              <c:f>Sheet1!$D$2:$D$281</c:f>
              <c:numCache>
                <c:formatCode>General</c:formatCode>
                <c:ptCount val="280"/>
                <c:pt idx="203">
                  <c:v>0</c:v>
                </c:pt>
                <c:pt idx="267">
                  <c:v>400</c:v>
                </c:pt>
                <c:pt idx="268">
                  <c:v>400</c:v>
                </c:pt>
                <c:pt idx="269">
                  <c:v>400</c:v>
                </c:pt>
                <c:pt idx="270">
                  <c:v>400</c:v>
                </c:pt>
                <c:pt idx="271">
                  <c:v>400</c:v>
                </c:pt>
                <c:pt idx="272">
                  <c:v>400</c:v>
                </c:pt>
                <c:pt idx="273">
                  <c:v>400</c:v>
                </c:pt>
                <c:pt idx="274">
                  <c:v>400</c:v>
                </c:pt>
                <c:pt idx="275">
                  <c:v>400</c:v>
                </c:pt>
                <c:pt idx="276">
                  <c:v>400</c:v>
                </c:pt>
                <c:pt idx="277">
                  <c:v>400</c:v>
                </c:pt>
                <c:pt idx="278">
                  <c:v>400</c:v>
                </c:pt>
                <c:pt idx="279">
                  <c:v>400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Sheet1!$A$2:$A$281</c:f>
              <c:numCache>
                <c:formatCode>m/d/yyyy</c:formatCode>
                <c:ptCount val="280"/>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numCache>
            </c:numRef>
          </c:cat>
          <c:val>
            <c:numRef>
              <c:f>Sheet1!$B$2:$B$281</c:f>
              <c:numCache>
                <c:formatCode>_(* #,##0.000_);_(* \(#,##0.000\);_(* "-"??_);_(@_)</c:formatCode>
                <c:ptCount val="280"/>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58.002138553555703</c:v>
                </c:pt>
                <c:pt idx="37">
                  <c:v>56.294805432950703</c:v>
                </c:pt>
                <c:pt idx="38">
                  <c:v>55.2849908174964</c:v>
                </c:pt>
                <c:pt idx="39">
                  <c:v>55.046478955629198</c:v>
                </c:pt>
                <c:pt idx="40">
                  <c:v>59.925676674596197</c:v>
                </c:pt>
                <c:pt idx="41">
                  <c:v>63.3712293468637</c:v>
                </c:pt>
                <c:pt idx="42">
                  <c:v>64.5577829676063</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78.119498873782206</c:v>
                </c:pt>
                <c:pt idx="53">
                  <c:v>78.726074010703201</c:v>
                </c:pt>
                <c:pt idx="54">
                  <c:v>80.284122729102094</c:v>
                </c:pt>
                <c:pt idx="55">
                  <c:v>77.714543485174303</c:v>
                </c:pt>
                <c:pt idx="56">
                  <c:v>78.188135384714002</c:v>
                </c:pt>
                <c:pt idx="57">
                  <c:v>79.811388786225905</c:v>
                </c:pt>
                <c:pt idx="58">
                  <c:v>81.7623815132402</c:v>
                </c:pt>
                <c:pt idx="59">
                  <c:v>86.218957397579302</c:v>
                </c:pt>
                <c:pt idx="60">
                  <c:v>89.554218290895406</c:v>
                </c:pt>
                <c:pt idx="61">
                  <c:v>87.655070390198404</c:v>
                </c:pt>
                <c:pt idx="62">
                  <c:v>90.692241118433103</c:v>
                </c:pt>
                <c:pt idx="63">
                  <c:v>88.693839653171494</c:v>
                </c:pt>
                <c:pt idx="64">
                  <c:v>86.737107427321803</c:v>
                </c:pt>
                <c:pt idx="65">
                  <c:v>88.356947550539203</c:v>
                </c:pt>
                <c:pt idx="66">
                  <c:v>89.249613665372905</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74.782153708479598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98.170967545161702</c:v>
                </c:pt>
                <c:pt idx="119">
                  <c:v>102.208248016065</c:v>
                </c:pt>
                <c:pt idx="120">
                  <c:v>104.324605646441</c:v>
                </c:pt>
                <c:pt idx="121">
                  <c:v>99.816779726620695</c:v>
                </c:pt>
                <c:pt idx="122">
                  <c:v>101.087992601663</c:v>
                </c:pt>
                <c:pt idx="123">
                  <c:v>107.59079074473399</c:v>
                </c:pt>
                <c:pt idx="124">
                  <c:v>107.77249051326601</c:v>
                </c:pt>
                <c:pt idx="125">
                  <c:v>97.554502541870605</c:v>
                </c:pt>
                <c:pt idx="126">
                  <c:v>94.549432260296896</c:v>
                </c:pt>
                <c:pt idx="127">
                  <c:v>102.242376669932</c:v>
                </c:pt>
                <c:pt idx="128">
                  <c:v>98.668197164621404</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161.10676337529799</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222.31411038306001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227.06929039046599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239.56215977566501</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318.40651073520002</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283.64933233774201</c:v>
                </c:pt>
                <c:pt idx="276" formatCode="_(* #,##0.00_);_(* \(#,##0.00\);_(* &quot;-&quot;??_);_(@_)">
                  <c:v>272.48745909054298</c:v>
                </c:pt>
                <c:pt idx="277" formatCode="_(* #,##0.00_);_(* \(#,##0.00\);_(* &quot;-&quot;??_);_(@_)">
                  <c:v>292.01850441128698</c:v>
                </c:pt>
                <c:pt idx="278" formatCode="_(* #,##0.00_);_(* \(#,##0.00\);_(* &quot;-&quot;??_);_(@_)">
                  <c:v>283.64925337401598</c:v>
                </c:pt>
                <c:pt idx="279" formatCode="_(* #,##0.00_);_(* \(#,##0.00\);_(* &quot;-&quot;??_);_(@_)">
                  <c:v>292.39489169897502</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Sheet1!$A$2:$A$281</c:f>
              <c:numCache>
                <c:formatCode>m/d/yyyy</c:formatCode>
                <c:ptCount val="280"/>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numCache>
            </c:numRef>
          </c:cat>
          <c:val>
            <c:numRef>
              <c:f>Sheet1!$C$2:$C$281</c:f>
              <c:numCache>
                <c:formatCode>General</c:formatCode>
                <c:ptCount val="280"/>
                <c:pt idx="267" formatCode="#,##0.000">
                  <c:v>315.890042460399</c:v>
                </c:pt>
                <c:pt idx="268" formatCode="#,##0.000">
                  <c:v>290.60562408794198</c:v>
                </c:pt>
                <c:pt idx="269" formatCode="#,##0.000">
                  <c:v>290.94570866149502</c:v>
                </c:pt>
                <c:pt idx="270" formatCode="#,##0.000">
                  <c:v>266.42004481284602</c:v>
                </c:pt>
                <c:pt idx="271" formatCode="#,##0.000">
                  <c:v>285.02482901296202</c:v>
                </c:pt>
                <c:pt idx="272" formatCode="#,##0.000">
                  <c:v>274.53166860634701</c:v>
                </c:pt>
                <c:pt idx="273" formatCode="#,##0.000">
                  <c:v>248.25094381339201</c:v>
                </c:pt>
                <c:pt idx="274" formatCode="#,##0.000">
                  <c:v>263.23215337526102</c:v>
                </c:pt>
                <c:pt idx="275" formatCode="#,##0.000">
                  <c:v>283.64933233774201</c:v>
                </c:pt>
                <c:pt idx="276" formatCode="#,##0.000">
                  <c:v>272.48745909054298</c:v>
                </c:pt>
                <c:pt idx="277" formatCode="#,##0.000">
                  <c:v>292.01850441128698</c:v>
                </c:pt>
                <c:pt idx="278" formatCode="#,##0.000">
                  <c:v>283.64925337401598</c:v>
                </c:pt>
                <c:pt idx="279" formatCode="#,##0.000">
                  <c:v>292.39489169897502</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in val="3652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Sheet1!$C$2:$C$263</c:f>
              <c:numCache>
                <c:formatCode>#,##0.00</c:formatCode>
                <c:ptCount val="262"/>
                <c:pt idx="0">
                  <c:v>315.890042460399</c:v>
                </c:pt>
                <c:pt idx="1">
                  <c:v>316.38577407416301</c:v>
                </c:pt>
                <c:pt idx="2">
                  <c:v>319.11282180048897</c:v>
                </c:pt>
                <c:pt idx="3">
                  <c:v>316.04357036401501</c:v>
                </c:pt>
                <c:pt idx="4">
                  <c:v>312.20068398563399</c:v>
                </c:pt>
                <c:pt idx="5">
                  <c:v>311.91570254950199</c:v>
                </c:pt>
                <c:pt idx="6">
                  <c:v>311.82665092833997</c:v>
                </c:pt>
                <c:pt idx="7">
                  <c:v>307.69957930241998</c:v>
                </c:pt>
                <c:pt idx="8">
                  <c:v>306.506692711916</c:v>
                </c:pt>
                <c:pt idx="9">
                  <c:v>309.13668494403299</c:v>
                </c:pt>
                <c:pt idx="10">
                  <c:v>306.86220591096099</c:v>
                </c:pt>
                <c:pt idx="11">
                  <c:v>306.636456929487</c:v>
                </c:pt>
                <c:pt idx="12">
                  <c:v>305.94121607375303</c:v>
                </c:pt>
                <c:pt idx="13">
                  <c:v>308.46417306985398</c:v>
                </c:pt>
                <c:pt idx="14">
                  <c:v>309.37358822452302</c:v>
                </c:pt>
                <c:pt idx="15">
                  <c:v>305.93677701847002</c:v>
                </c:pt>
                <c:pt idx="16">
                  <c:v>298.46671601117299</c:v>
                </c:pt>
                <c:pt idx="17">
                  <c:v>297.13985521390799</c:v>
                </c:pt>
                <c:pt idx="18">
                  <c:v>291.11987389283098</c:v>
                </c:pt>
                <c:pt idx="19">
                  <c:v>290.64804150277899</c:v>
                </c:pt>
                <c:pt idx="20">
                  <c:v>295.96941877878203</c:v>
                </c:pt>
                <c:pt idx="21">
                  <c:v>290.60562410734701</c:v>
                </c:pt>
                <c:pt idx="22">
                  <c:v>290.61006831009598</c:v>
                </c:pt>
                <c:pt idx="23">
                  <c:v>291.76722014849599</c:v>
                </c:pt>
                <c:pt idx="24">
                  <c:v>296.64411585639402</c:v>
                </c:pt>
                <c:pt idx="25">
                  <c:v>289.12168173692299</c:v>
                </c:pt>
                <c:pt idx="26">
                  <c:v>286.31988883901897</c:v>
                </c:pt>
                <c:pt idx="27">
                  <c:v>277.50132078440799</c:v>
                </c:pt>
                <c:pt idx="28">
                  <c:v>277.78308061271099</c:v>
                </c:pt>
                <c:pt idx="29">
                  <c:v>275.656923385818</c:v>
                </c:pt>
                <c:pt idx="30">
                  <c:v>273.82873450076102</c:v>
                </c:pt>
                <c:pt idx="31">
                  <c:v>280.05428395717598</c:v>
                </c:pt>
                <c:pt idx="32">
                  <c:v>279.49067851945</c:v>
                </c:pt>
                <c:pt idx="33">
                  <c:v>285.105410919755</c:v>
                </c:pt>
                <c:pt idx="34">
                  <c:v>277.66094533081503</c:v>
                </c:pt>
                <c:pt idx="35">
                  <c:v>275.91997116488199</c:v>
                </c:pt>
                <c:pt idx="36">
                  <c:v>276.96317350306998</c:v>
                </c:pt>
                <c:pt idx="37">
                  <c:v>281.27554747358602</c:v>
                </c:pt>
                <c:pt idx="38">
                  <c:v>278.778927150024</c:v>
                </c:pt>
                <c:pt idx="39">
                  <c:v>280.68141594079202</c:v>
                </c:pt>
                <c:pt idx="40">
                  <c:v>284.850589234979</c:v>
                </c:pt>
                <c:pt idx="41">
                  <c:v>290.91393770605902</c:v>
                </c:pt>
                <c:pt idx="42">
                  <c:v>292.72558004908399</c:v>
                </c:pt>
                <c:pt idx="43">
                  <c:v>290.94570870296201</c:v>
                </c:pt>
                <c:pt idx="44">
                  <c:v>288.78287727916</c:v>
                </c:pt>
                <c:pt idx="45">
                  <c:v>292.632039617234</c:v>
                </c:pt>
                <c:pt idx="46">
                  <c:v>289.401072792636</c:v>
                </c:pt>
                <c:pt idx="47">
                  <c:v>290.73195140360502</c:v>
                </c:pt>
                <c:pt idx="48">
                  <c:v>291.85512815633302</c:v>
                </c:pt>
                <c:pt idx="49">
                  <c:v>290.22885508339198</c:v>
                </c:pt>
                <c:pt idx="50">
                  <c:v>284.37427662899802</c:v>
                </c:pt>
                <c:pt idx="51">
                  <c:v>276.59727047877902</c:v>
                </c:pt>
                <c:pt idx="52">
                  <c:v>266.49283133737299</c:v>
                </c:pt>
                <c:pt idx="53">
                  <c:v>264.809505863563</c:v>
                </c:pt>
                <c:pt idx="54">
                  <c:v>267.73331650163698</c:v>
                </c:pt>
                <c:pt idx="55">
                  <c:v>261.289521749409</c:v>
                </c:pt>
                <c:pt idx="56">
                  <c:v>260.74820001657997</c:v>
                </c:pt>
                <c:pt idx="57">
                  <c:v>261.478347699913</c:v>
                </c:pt>
                <c:pt idx="58">
                  <c:v>266.47792005117901</c:v>
                </c:pt>
                <c:pt idx="59">
                  <c:v>265.19720187865897</c:v>
                </c:pt>
                <c:pt idx="60">
                  <c:v>266.371218567455</c:v>
                </c:pt>
                <c:pt idx="61">
                  <c:v>273.37211114274402</c:v>
                </c:pt>
                <c:pt idx="62">
                  <c:v>274.23974381369402</c:v>
                </c:pt>
                <c:pt idx="63">
                  <c:v>270.72806385515702</c:v>
                </c:pt>
                <c:pt idx="64">
                  <c:v>269.394969142793</c:v>
                </c:pt>
                <c:pt idx="65">
                  <c:v>266.42004488968701</c:v>
                </c:pt>
                <c:pt idx="66">
                  <c:v>267.45127357390697</c:v>
                </c:pt>
                <c:pt idx="67">
                  <c:v>268.22087868155302</c:v>
                </c:pt>
                <c:pt idx="68">
                  <c:v>266.92984785390001</c:v>
                </c:pt>
                <c:pt idx="69">
                  <c:v>267.28723139181398</c:v>
                </c:pt>
                <c:pt idx="70">
                  <c:v>271.527182656148</c:v>
                </c:pt>
                <c:pt idx="71">
                  <c:v>271.84977777527899</c:v>
                </c:pt>
                <c:pt idx="72">
                  <c:v>268.38805406840902</c:v>
                </c:pt>
                <c:pt idx="73">
                  <c:v>266.28715424969801</c:v>
                </c:pt>
                <c:pt idx="74">
                  <c:v>265.51109988228001</c:v>
                </c:pt>
                <c:pt idx="75">
                  <c:v>263.18363858153799</c:v>
                </c:pt>
                <c:pt idx="76">
                  <c:v>267.48778731115601</c:v>
                </c:pt>
                <c:pt idx="77">
                  <c:v>267.98757021307</c:v>
                </c:pt>
                <c:pt idx="78">
                  <c:v>273.58510315615899</c:v>
                </c:pt>
                <c:pt idx="79">
                  <c:v>275.238086128661</c:v>
                </c:pt>
                <c:pt idx="80">
                  <c:v>277.22087622694198</c:v>
                </c:pt>
                <c:pt idx="81">
                  <c:v>276.00969200895901</c:v>
                </c:pt>
                <c:pt idx="82">
                  <c:v>275.95106269260498</c:v>
                </c:pt>
                <c:pt idx="83">
                  <c:v>273.57603457094802</c:v>
                </c:pt>
                <c:pt idx="84">
                  <c:v>278.25825904792202</c:v>
                </c:pt>
                <c:pt idx="85">
                  <c:v>281.73418108157</c:v>
                </c:pt>
                <c:pt idx="86">
                  <c:v>285.02482910420702</c:v>
                </c:pt>
                <c:pt idx="87">
                  <c:v>285.33860615497701</c:v>
                </c:pt>
                <c:pt idx="88">
                  <c:v>283.06771851324999</c:v>
                </c:pt>
                <c:pt idx="89">
                  <c:v>285.61281422530197</c:v>
                </c:pt>
                <c:pt idx="90">
                  <c:v>286.51513665145001</c:v>
                </c:pt>
                <c:pt idx="91">
                  <c:v>285.90429299860898</c:v>
                </c:pt>
                <c:pt idx="92">
                  <c:v>286.49891014279802</c:v>
                </c:pt>
                <c:pt idx="93">
                  <c:v>285.10652632765101</c:v>
                </c:pt>
                <c:pt idx="94">
                  <c:v>290.50663056702803</c:v>
                </c:pt>
                <c:pt idx="95">
                  <c:v>291.019938294741</c:v>
                </c:pt>
                <c:pt idx="96">
                  <c:v>294.18468632796998</c:v>
                </c:pt>
                <c:pt idx="97">
                  <c:v>294.87529423419801</c:v>
                </c:pt>
                <c:pt idx="98">
                  <c:v>295.04127281416601</c:v>
                </c:pt>
                <c:pt idx="99">
                  <c:v>293.12548913599602</c:v>
                </c:pt>
                <c:pt idx="100">
                  <c:v>293.323254132317</c:v>
                </c:pt>
                <c:pt idx="101">
                  <c:v>289.49182234566598</c:v>
                </c:pt>
                <c:pt idx="102">
                  <c:v>284.436616674476</c:v>
                </c:pt>
                <c:pt idx="103">
                  <c:v>283.83767715389303</c:v>
                </c:pt>
                <c:pt idx="104">
                  <c:v>284.23051233088199</c:v>
                </c:pt>
                <c:pt idx="105">
                  <c:v>287.83002300118102</c:v>
                </c:pt>
                <c:pt idx="106">
                  <c:v>281.090699950096</c:v>
                </c:pt>
                <c:pt idx="107">
                  <c:v>278.242241931553</c:v>
                </c:pt>
                <c:pt idx="108">
                  <c:v>276.12883222609003</c:v>
                </c:pt>
                <c:pt idx="109">
                  <c:v>274.531668765294</c:v>
                </c:pt>
                <c:pt idx="110">
                  <c:v>272.46856450991498</c:v>
                </c:pt>
                <c:pt idx="111">
                  <c:v>271.885331597191</c:v>
                </c:pt>
                <c:pt idx="112">
                  <c:v>270.976014259534</c:v>
                </c:pt>
                <c:pt idx="113">
                  <c:v>269.82034496907499</c:v>
                </c:pt>
                <c:pt idx="114">
                  <c:v>272.25504999146102</c:v>
                </c:pt>
                <c:pt idx="115">
                  <c:v>274.351851363035</c:v>
                </c:pt>
                <c:pt idx="116">
                  <c:v>279.10868977177302</c:v>
                </c:pt>
                <c:pt idx="117">
                  <c:v>282.73510683256501</c:v>
                </c:pt>
                <c:pt idx="118">
                  <c:v>273.54912314079002</c:v>
                </c:pt>
                <c:pt idx="119">
                  <c:v>272.88764889075401</c:v>
                </c:pt>
                <c:pt idx="120">
                  <c:v>270.39633676395698</c:v>
                </c:pt>
                <c:pt idx="121">
                  <c:v>267.84046768534802</c:v>
                </c:pt>
                <c:pt idx="122">
                  <c:v>268.71299671178002</c:v>
                </c:pt>
                <c:pt idx="123">
                  <c:v>266.50132437710198</c:v>
                </c:pt>
                <c:pt idx="124">
                  <c:v>262.609798724033</c:v>
                </c:pt>
                <c:pt idx="125">
                  <c:v>259.79443551762603</c:v>
                </c:pt>
                <c:pt idx="126">
                  <c:v>254.55617449071701</c:v>
                </c:pt>
                <c:pt idx="127">
                  <c:v>251.227164673011</c:v>
                </c:pt>
                <c:pt idx="128">
                  <c:v>250.91793051264199</c:v>
                </c:pt>
                <c:pt idx="129">
                  <c:v>253.664292550949</c:v>
                </c:pt>
                <c:pt idx="130">
                  <c:v>250.270029119085</c:v>
                </c:pt>
                <c:pt idx="131">
                  <c:v>248.25094402503501</c:v>
                </c:pt>
                <c:pt idx="132">
                  <c:v>253.02176969687599</c:v>
                </c:pt>
                <c:pt idx="133">
                  <c:v>261.17204103018099</c:v>
                </c:pt>
                <c:pt idx="134">
                  <c:v>260.60473866239198</c:v>
                </c:pt>
                <c:pt idx="135">
                  <c:v>258.66366757897202</c:v>
                </c:pt>
                <c:pt idx="136">
                  <c:v>252.635219912884</c:v>
                </c:pt>
                <c:pt idx="137">
                  <c:v>250.17646036789699</c:v>
                </c:pt>
                <c:pt idx="138">
                  <c:v>247.74892014290899</c:v>
                </c:pt>
                <c:pt idx="139">
                  <c:v>246.980434679713</c:v>
                </c:pt>
                <c:pt idx="140">
                  <c:v>250.73864674490099</c:v>
                </c:pt>
                <c:pt idx="141">
                  <c:v>247.770486617107</c:v>
                </c:pt>
                <c:pt idx="142">
                  <c:v>252.96873769000601</c:v>
                </c:pt>
                <c:pt idx="143">
                  <c:v>255.805880133882</c:v>
                </c:pt>
                <c:pt idx="144">
                  <c:v>253.669525255926</c:v>
                </c:pt>
                <c:pt idx="145">
                  <c:v>252.71698492566301</c:v>
                </c:pt>
                <c:pt idx="146">
                  <c:v>255.80540313572601</c:v>
                </c:pt>
                <c:pt idx="147">
                  <c:v>257.944770308297</c:v>
                </c:pt>
                <c:pt idx="148">
                  <c:v>262.13173162555398</c:v>
                </c:pt>
                <c:pt idx="149">
                  <c:v>262.19563910580598</c:v>
                </c:pt>
                <c:pt idx="150">
                  <c:v>261.32202476256799</c:v>
                </c:pt>
                <c:pt idx="151">
                  <c:v>264.37239944083598</c:v>
                </c:pt>
                <c:pt idx="152">
                  <c:v>263.23215364168499</c:v>
                </c:pt>
                <c:pt idx="153">
                  <c:v>263.72714228007499</c:v>
                </c:pt>
                <c:pt idx="154">
                  <c:v>259.57594147846299</c:v>
                </c:pt>
                <c:pt idx="155">
                  <c:v>256.25150883910601</c:v>
                </c:pt>
                <c:pt idx="156">
                  <c:v>260.68916420291902</c:v>
                </c:pt>
                <c:pt idx="157">
                  <c:v>263.54875937012201</c:v>
                </c:pt>
                <c:pt idx="158">
                  <c:v>265.60785784155303</c:v>
                </c:pt>
                <c:pt idx="159">
                  <c:v>261.45573986967202</c:v>
                </c:pt>
                <c:pt idx="160">
                  <c:v>272.90993182081297</c:v>
                </c:pt>
                <c:pt idx="161">
                  <c:v>277.85915927465601</c:v>
                </c:pt>
                <c:pt idx="162">
                  <c:v>276.15216020471701</c:v>
                </c:pt>
                <c:pt idx="163">
                  <c:v>279.08812036063802</c:v>
                </c:pt>
                <c:pt idx="164">
                  <c:v>276.99829246781002</c:v>
                </c:pt>
                <c:pt idx="165">
                  <c:v>275.24984980083502</c:v>
                </c:pt>
                <c:pt idx="166">
                  <c:v>276.815471359377</c:v>
                </c:pt>
                <c:pt idx="167">
                  <c:v>274.75129036163702</c:v>
                </c:pt>
                <c:pt idx="168">
                  <c:v>277.921469248167</c:v>
                </c:pt>
                <c:pt idx="169">
                  <c:v>280.119858696866</c:v>
                </c:pt>
                <c:pt idx="170">
                  <c:v>281.35718486445597</c:v>
                </c:pt>
                <c:pt idx="171">
                  <c:v>281.00593998979298</c:v>
                </c:pt>
                <c:pt idx="172">
                  <c:v>277.41099278269502</c:v>
                </c:pt>
                <c:pt idx="173">
                  <c:v>277.64595451180901</c:v>
                </c:pt>
                <c:pt idx="174">
                  <c:v>283.64933267344401</c:v>
                </c:pt>
                <c:pt idx="175">
                  <c:v>285.74769637572098</c:v>
                </c:pt>
                <c:pt idx="176">
                  <c:v>284.86954601346798</c:v>
                </c:pt>
                <c:pt idx="177">
                  <c:v>281.79620126138201</c:v>
                </c:pt>
                <c:pt idx="178">
                  <c:v>278.27586024455098</c:v>
                </c:pt>
                <c:pt idx="179">
                  <c:v>277.11116440342801</c:v>
                </c:pt>
                <c:pt idx="180">
                  <c:v>278.94256119107501</c:v>
                </c:pt>
                <c:pt idx="181">
                  <c:v>278.55239770348101</c:v>
                </c:pt>
                <c:pt idx="182">
                  <c:v>280.00867011221402</c:v>
                </c:pt>
                <c:pt idx="183">
                  <c:v>283.03688978918399</c:v>
                </c:pt>
                <c:pt idx="184">
                  <c:v>282.38920803977999</c:v>
                </c:pt>
                <c:pt idx="185">
                  <c:v>275.62797362360601</c:v>
                </c:pt>
                <c:pt idx="186">
                  <c:v>272.67296168077701</c:v>
                </c:pt>
                <c:pt idx="187">
                  <c:v>270.81913704406298</c:v>
                </c:pt>
                <c:pt idx="188">
                  <c:v>271.26468765921499</c:v>
                </c:pt>
                <c:pt idx="189">
                  <c:v>274.50453175971398</c:v>
                </c:pt>
                <c:pt idx="190">
                  <c:v>271.92682338901102</c:v>
                </c:pt>
                <c:pt idx="191">
                  <c:v>272.56079412891398</c:v>
                </c:pt>
                <c:pt idx="192">
                  <c:v>272.642662069891</c:v>
                </c:pt>
                <c:pt idx="193">
                  <c:v>272.32371585018001</c:v>
                </c:pt>
                <c:pt idx="194">
                  <c:v>269.99394836299302</c:v>
                </c:pt>
                <c:pt idx="195">
                  <c:v>273.37877428659698</c:v>
                </c:pt>
                <c:pt idx="196">
                  <c:v>272.48745945312999</c:v>
                </c:pt>
                <c:pt idx="197">
                  <c:v>272.91092025166603</c:v>
                </c:pt>
                <c:pt idx="198">
                  <c:v>272.53605412360099</c:v>
                </c:pt>
                <c:pt idx="199">
                  <c:v>275.09444130872998</c:v>
                </c:pt>
                <c:pt idx="200">
                  <c:v>272.67501991916799</c:v>
                </c:pt>
                <c:pt idx="201">
                  <c:v>277.945924472093</c:v>
                </c:pt>
                <c:pt idx="202">
                  <c:v>280.01790944405701</c:v>
                </c:pt>
                <c:pt idx="203">
                  <c:v>280.78228360005897</c:v>
                </c:pt>
                <c:pt idx="204">
                  <c:v>283.62254729107298</c:v>
                </c:pt>
                <c:pt idx="205">
                  <c:v>285.483883335325</c:v>
                </c:pt>
                <c:pt idx="206">
                  <c:v>287.310301393641</c:v>
                </c:pt>
                <c:pt idx="207">
                  <c:v>287.36389964752499</c:v>
                </c:pt>
                <c:pt idx="208">
                  <c:v>287.30431457051498</c:v>
                </c:pt>
                <c:pt idx="209">
                  <c:v>285.26075454924899</c:v>
                </c:pt>
                <c:pt idx="210">
                  <c:v>282.58547247703802</c:v>
                </c:pt>
                <c:pt idx="211">
                  <c:v>286.58123470321601</c:v>
                </c:pt>
                <c:pt idx="212">
                  <c:v>289.41696579302402</c:v>
                </c:pt>
                <c:pt idx="213">
                  <c:v>289.52981453278397</c:v>
                </c:pt>
                <c:pt idx="214">
                  <c:v>289.67397869463798</c:v>
                </c:pt>
                <c:pt idx="215">
                  <c:v>291.98320325326802</c:v>
                </c:pt>
                <c:pt idx="216">
                  <c:v>292.71195075743702</c:v>
                </c:pt>
                <c:pt idx="217">
                  <c:v>290.02949790009097</c:v>
                </c:pt>
                <c:pt idx="218">
                  <c:v>292.01850473811697</c:v>
                </c:pt>
                <c:pt idx="219">
                  <c:v>294.70063670926203</c:v>
                </c:pt>
                <c:pt idx="220">
                  <c:v>298.31876589725499</c:v>
                </c:pt>
                <c:pt idx="221">
                  <c:v>295.589002744612</c:v>
                </c:pt>
                <c:pt idx="222">
                  <c:v>292.298224328858</c:v>
                </c:pt>
                <c:pt idx="223">
                  <c:v>294.835844685366</c:v>
                </c:pt>
                <c:pt idx="224">
                  <c:v>293.28154128555798</c:v>
                </c:pt>
                <c:pt idx="225">
                  <c:v>292.36510547818699</c:v>
                </c:pt>
                <c:pt idx="226">
                  <c:v>291.439126628407</c:v>
                </c:pt>
                <c:pt idx="227">
                  <c:v>293.88415544355098</c:v>
                </c:pt>
                <c:pt idx="228">
                  <c:v>294.17001714932002</c:v>
                </c:pt>
                <c:pt idx="229">
                  <c:v>294.16913087389202</c:v>
                </c:pt>
                <c:pt idx="230">
                  <c:v>292.09453684902002</c:v>
                </c:pt>
                <c:pt idx="231">
                  <c:v>290.74263316289898</c:v>
                </c:pt>
                <c:pt idx="232">
                  <c:v>291.24709622826401</c:v>
                </c:pt>
                <c:pt idx="233">
                  <c:v>286.93897599603702</c:v>
                </c:pt>
                <c:pt idx="234">
                  <c:v>285.64923726358398</c:v>
                </c:pt>
                <c:pt idx="235">
                  <c:v>286.482191324957</c:v>
                </c:pt>
                <c:pt idx="236">
                  <c:v>283.141965422032</c:v>
                </c:pt>
                <c:pt idx="237">
                  <c:v>284.39432297614297</c:v>
                </c:pt>
                <c:pt idx="238">
                  <c:v>283.64925370355098</c:v>
                </c:pt>
                <c:pt idx="239">
                  <c:v>283.58643325093999</c:v>
                </c:pt>
                <c:pt idx="240">
                  <c:v>284.70741191054299</c:v>
                </c:pt>
                <c:pt idx="241">
                  <c:v>288.54202158918599</c:v>
                </c:pt>
                <c:pt idx="242">
                  <c:v>289.35646950381403</c:v>
                </c:pt>
                <c:pt idx="243">
                  <c:v>285.48016742452</c:v>
                </c:pt>
                <c:pt idx="244">
                  <c:v>285.22032497481899</c:v>
                </c:pt>
                <c:pt idx="245">
                  <c:v>281.82925399534702</c:v>
                </c:pt>
                <c:pt idx="246">
                  <c:v>278.27464017039398</c:v>
                </c:pt>
                <c:pt idx="247">
                  <c:v>277.20082853472098</c:v>
                </c:pt>
                <c:pt idx="248">
                  <c:v>279.57583178928701</c:v>
                </c:pt>
                <c:pt idx="249">
                  <c:v>276.30035844375601</c:v>
                </c:pt>
                <c:pt idx="250">
                  <c:v>279.88132868261999</c:v>
                </c:pt>
                <c:pt idx="251">
                  <c:v>278.18654261780603</c:v>
                </c:pt>
                <c:pt idx="252">
                  <c:v>279.97510335198501</c:v>
                </c:pt>
                <c:pt idx="253">
                  <c:v>283.41967736493899</c:v>
                </c:pt>
                <c:pt idx="254">
                  <c:v>281.336941337741</c:v>
                </c:pt>
                <c:pt idx="255">
                  <c:v>282.88712482099601</c:v>
                </c:pt>
                <c:pt idx="256">
                  <c:v>282.332832507131</c:v>
                </c:pt>
                <c:pt idx="257">
                  <c:v>283.004762683004</c:v>
                </c:pt>
                <c:pt idx="258">
                  <c:v>283.44555335506402</c:v>
                </c:pt>
                <c:pt idx="259">
                  <c:v>286.99463419867601</c:v>
                </c:pt>
                <c:pt idx="260">
                  <c:v>289.28044170702702</c:v>
                </c:pt>
                <c:pt idx="261">
                  <c:v>292.39489201747602</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Sheet1!$B$2:$B$263</c:f>
              <c:numCache>
                <c:formatCode>#,##0.000</c:formatCode>
                <c:ptCount val="262"/>
                <c:pt idx="0">
                  <c:v>315.890042460399</c:v>
                </c:pt>
                <c:pt idx="1">
                  <c:v>316.38577407416301</c:v>
                </c:pt>
                <c:pt idx="2">
                  <c:v>319.11282180048897</c:v>
                </c:pt>
                <c:pt idx="3">
                  <c:v>316.04357036401501</c:v>
                </c:pt>
                <c:pt idx="4">
                  <c:v>312.20068398563399</c:v>
                </c:pt>
                <c:pt idx="5">
                  <c:v>311.91570254950199</c:v>
                </c:pt>
                <c:pt idx="6">
                  <c:v>311.82665092833997</c:v>
                </c:pt>
                <c:pt idx="7">
                  <c:v>307.69957930241998</c:v>
                </c:pt>
                <c:pt idx="8">
                  <c:v>306.506692711916</c:v>
                </c:pt>
                <c:pt idx="9">
                  <c:v>309.13668494403299</c:v>
                </c:pt>
                <c:pt idx="10">
                  <c:v>306.86220591096099</c:v>
                </c:pt>
                <c:pt idx="11">
                  <c:v>306.636456929487</c:v>
                </c:pt>
                <c:pt idx="12">
                  <c:v>305.94121607375303</c:v>
                </c:pt>
                <c:pt idx="13">
                  <c:v>308.46417306985398</c:v>
                </c:pt>
                <c:pt idx="14">
                  <c:v>309.37358822452302</c:v>
                </c:pt>
                <c:pt idx="15">
                  <c:v>305.93677701847002</c:v>
                </c:pt>
                <c:pt idx="16">
                  <c:v>298.46671601117299</c:v>
                </c:pt>
                <c:pt idx="17">
                  <c:v>297.13985521390799</c:v>
                </c:pt>
                <c:pt idx="18">
                  <c:v>291.11987389283098</c:v>
                </c:pt>
                <c:pt idx="19">
                  <c:v>290.64804150277899</c:v>
                </c:pt>
                <c:pt idx="20">
                  <c:v>295.96941877878203</c:v>
                </c:pt>
                <c:pt idx="21">
                  <c:v>290.60562410734701</c:v>
                </c:pt>
                <c:pt idx="22">
                  <c:v>290.61006831009598</c:v>
                </c:pt>
                <c:pt idx="23">
                  <c:v>291.76722014849599</c:v>
                </c:pt>
                <c:pt idx="24">
                  <c:v>296.64411585639402</c:v>
                </c:pt>
                <c:pt idx="25">
                  <c:v>289.12168173692299</c:v>
                </c:pt>
                <c:pt idx="26">
                  <c:v>286.31988883901897</c:v>
                </c:pt>
                <c:pt idx="27">
                  <c:v>277.50132078440799</c:v>
                </c:pt>
                <c:pt idx="28">
                  <c:v>277.78308061271099</c:v>
                </c:pt>
                <c:pt idx="29">
                  <c:v>275.656923385818</c:v>
                </c:pt>
                <c:pt idx="30">
                  <c:v>273.82873450076102</c:v>
                </c:pt>
                <c:pt idx="31">
                  <c:v>280.05428395717598</c:v>
                </c:pt>
                <c:pt idx="32">
                  <c:v>279.49067851945</c:v>
                </c:pt>
                <c:pt idx="33">
                  <c:v>285.105410919755</c:v>
                </c:pt>
                <c:pt idx="34">
                  <c:v>277.66094533081503</c:v>
                </c:pt>
                <c:pt idx="35">
                  <c:v>275.91997116488199</c:v>
                </c:pt>
                <c:pt idx="36">
                  <c:v>276.96317350306998</c:v>
                </c:pt>
                <c:pt idx="37">
                  <c:v>281.27554747358602</c:v>
                </c:pt>
                <c:pt idx="38">
                  <c:v>278.778927150024</c:v>
                </c:pt>
                <c:pt idx="39">
                  <c:v>280.68141594079202</c:v>
                </c:pt>
                <c:pt idx="40">
                  <c:v>284.850589234979</c:v>
                </c:pt>
                <c:pt idx="41">
                  <c:v>290.91393770605902</c:v>
                </c:pt>
                <c:pt idx="42">
                  <c:v>292.72558004908399</c:v>
                </c:pt>
                <c:pt idx="43">
                  <c:v>290.94570870296201</c:v>
                </c:pt>
                <c:pt idx="44">
                  <c:v>288.78287727916</c:v>
                </c:pt>
                <c:pt idx="45">
                  <c:v>292.632039617234</c:v>
                </c:pt>
                <c:pt idx="46">
                  <c:v>289.401072792636</c:v>
                </c:pt>
                <c:pt idx="47">
                  <c:v>290.73195140360502</c:v>
                </c:pt>
                <c:pt idx="48">
                  <c:v>291.85512815633302</c:v>
                </c:pt>
                <c:pt idx="49">
                  <c:v>290.22885508339198</c:v>
                </c:pt>
                <c:pt idx="50">
                  <c:v>284.37427662899802</c:v>
                </c:pt>
                <c:pt idx="51">
                  <c:v>276.59727047877902</c:v>
                </c:pt>
                <c:pt idx="52">
                  <c:v>266.49283133737299</c:v>
                </c:pt>
                <c:pt idx="53">
                  <c:v>264.809505863563</c:v>
                </c:pt>
                <c:pt idx="54">
                  <c:v>267.73331650163698</c:v>
                </c:pt>
                <c:pt idx="55">
                  <c:v>261.289521749409</c:v>
                </c:pt>
                <c:pt idx="56">
                  <c:v>260.74820001657997</c:v>
                </c:pt>
                <c:pt idx="57">
                  <c:v>261.478347699913</c:v>
                </c:pt>
                <c:pt idx="58">
                  <c:v>266.47792005117901</c:v>
                </c:pt>
                <c:pt idx="59">
                  <c:v>265.19720187865897</c:v>
                </c:pt>
                <c:pt idx="60">
                  <c:v>266.371218567455</c:v>
                </c:pt>
                <c:pt idx="61">
                  <c:v>273.37211114274402</c:v>
                </c:pt>
                <c:pt idx="62">
                  <c:v>274.23974381369402</c:v>
                </c:pt>
                <c:pt idx="63">
                  <c:v>270.72806385515702</c:v>
                </c:pt>
                <c:pt idx="64">
                  <c:v>269.394969142793</c:v>
                </c:pt>
                <c:pt idx="65">
                  <c:v>266.42004488968701</c:v>
                </c:pt>
                <c:pt idx="66">
                  <c:v>267.45127357390697</c:v>
                </c:pt>
                <c:pt idx="67">
                  <c:v>268.22087868155302</c:v>
                </c:pt>
                <c:pt idx="68">
                  <c:v>266.92984785390001</c:v>
                </c:pt>
                <c:pt idx="69">
                  <c:v>267.28723139181398</c:v>
                </c:pt>
                <c:pt idx="70">
                  <c:v>271.527182656148</c:v>
                </c:pt>
                <c:pt idx="71">
                  <c:v>271.84977777527899</c:v>
                </c:pt>
                <c:pt idx="72">
                  <c:v>268.38805406840902</c:v>
                </c:pt>
                <c:pt idx="73">
                  <c:v>266.28715424969801</c:v>
                </c:pt>
                <c:pt idx="74">
                  <c:v>265.51109988228001</c:v>
                </c:pt>
                <c:pt idx="75">
                  <c:v>263.18363858153799</c:v>
                </c:pt>
                <c:pt idx="76">
                  <c:v>267.48778731115601</c:v>
                </c:pt>
                <c:pt idx="77">
                  <c:v>267.98757021307</c:v>
                </c:pt>
                <c:pt idx="78">
                  <c:v>273.58510315615899</c:v>
                </c:pt>
                <c:pt idx="79">
                  <c:v>275.238086128661</c:v>
                </c:pt>
                <c:pt idx="80">
                  <c:v>277.22087622694198</c:v>
                </c:pt>
                <c:pt idx="81">
                  <c:v>276.00969200895901</c:v>
                </c:pt>
                <c:pt idx="82">
                  <c:v>275.95106269260498</c:v>
                </c:pt>
                <c:pt idx="83">
                  <c:v>273.57603457094802</c:v>
                </c:pt>
                <c:pt idx="84">
                  <c:v>278.25825904792202</c:v>
                </c:pt>
                <c:pt idx="85">
                  <c:v>281.73418108157</c:v>
                </c:pt>
                <c:pt idx="86">
                  <c:v>285.02482910420702</c:v>
                </c:pt>
                <c:pt idx="87">
                  <c:v>285.33860615497701</c:v>
                </c:pt>
                <c:pt idx="88">
                  <c:v>283.06771851324999</c:v>
                </c:pt>
                <c:pt idx="89">
                  <c:v>285.61281422530197</c:v>
                </c:pt>
                <c:pt idx="90">
                  <c:v>286.51513665145001</c:v>
                </c:pt>
                <c:pt idx="91">
                  <c:v>285.90429299860898</c:v>
                </c:pt>
                <c:pt idx="92">
                  <c:v>286.49891014279802</c:v>
                </c:pt>
                <c:pt idx="93">
                  <c:v>285.10652632765101</c:v>
                </c:pt>
                <c:pt idx="94">
                  <c:v>290.50663056702803</c:v>
                </c:pt>
                <c:pt idx="95">
                  <c:v>291.019938294741</c:v>
                </c:pt>
                <c:pt idx="96">
                  <c:v>294.18468632796998</c:v>
                </c:pt>
                <c:pt idx="97">
                  <c:v>294.87529423419801</c:v>
                </c:pt>
                <c:pt idx="98">
                  <c:v>295.04127281416601</c:v>
                </c:pt>
                <c:pt idx="99">
                  <c:v>293.12548913599602</c:v>
                </c:pt>
                <c:pt idx="100">
                  <c:v>293.323254132317</c:v>
                </c:pt>
                <c:pt idx="101">
                  <c:v>289.49182234566598</c:v>
                </c:pt>
                <c:pt idx="102">
                  <c:v>284.436616674476</c:v>
                </c:pt>
                <c:pt idx="103">
                  <c:v>283.83767715389303</c:v>
                </c:pt>
                <c:pt idx="104">
                  <c:v>284.23051233088199</c:v>
                </c:pt>
                <c:pt idx="105">
                  <c:v>287.83002300118102</c:v>
                </c:pt>
                <c:pt idx="106">
                  <c:v>281.090699950096</c:v>
                </c:pt>
                <c:pt idx="107">
                  <c:v>278.242241931553</c:v>
                </c:pt>
                <c:pt idx="108">
                  <c:v>276.12883222609003</c:v>
                </c:pt>
                <c:pt idx="109">
                  <c:v>274.531668765294</c:v>
                </c:pt>
                <c:pt idx="110">
                  <c:v>272.46856450991498</c:v>
                </c:pt>
                <c:pt idx="111">
                  <c:v>271.885331597191</c:v>
                </c:pt>
                <c:pt idx="112">
                  <c:v>270.976014259534</c:v>
                </c:pt>
                <c:pt idx="113">
                  <c:v>269.82034496907499</c:v>
                </c:pt>
                <c:pt idx="114">
                  <c:v>272.25504999146102</c:v>
                </c:pt>
                <c:pt idx="115">
                  <c:v>274.351851363035</c:v>
                </c:pt>
                <c:pt idx="116">
                  <c:v>279.10868977177302</c:v>
                </c:pt>
                <c:pt idx="117">
                  <c:v>282.73510683256501</c:v>
                </c:pt>
                <c:pt idx="118">
                  <c:v>273.54912314079002</c:v>
                </c:pt>
                <c:pt idx="119">
                  <c:v>272.88764889075401</c:v>
                </c:pt>
                <c:pt idx="120">
                  <c:v>270.39633676395698</c:v>
                </c:pt>
                <c:pt idx="121">
                  <c:v>267.84046768534802</c:v>
                </c:pt>
                <c:pt idx="122">
                  <c:v>268.71299671178002</c:v>
                </c:pt>
                <c:pt idx="123">
                  <c:v>266.50132437710198</c:v>
                </c:pt>
                <c:pt idx="124">
                  <c:v>262.609798724033</c:v>
                </c:pt>
                <c:pt idx="125">
                  <c:v>259.79443551762603</c:v>
                </c:pt>
                <c:pt idx="126">
                  <c:v>254.55617449071701</c:v>
                </c:pt>
                <c:pt idx="127">
                  <c:v>251.227164673011</c:v>
                </c:pt>
                <c:pt idx="128">
                  <c:v>250.91793051264199</c:v>
                </c:pt>
                <c:pt idx="129">
                  <c:v>253.664292550949</c:v>
                </c:pt>
                <c:pt idx="130">
                  <c:v>250.270029119085</c:v>
                </c:pt>
                <c:pt idx="131">
                  <c:v>248.25094402503501</c:v>
                </c:pt>
                <c:pt idx="132">
                  <c:v>253.02176969687599</c:v>
                </c:pt>
                <c:pt idx="133">
                  <c:v>261.17204103018099</c:v>
                </c:pt>
                <c:pt idx="134">
                  <c:v>260.60473866239198</c:v>
                </c:pt>
                <c:pt idx="135">
                  <c:v>258.66366757897202</c:v>
                </c:pt>
                <c:pt idx="136">
                  <c:v>252.635219912884</c:v>
                </c:pt>
                <c:pt idx="137">
                  <c:v>250.17646036789699</c:v>
                </c:pt>
                <c:pt idx="138">
                  <c:v>247.74892014290899</c:v>
                </c:pt>
                <c:pt idx="139">
                  <c:v>246.980434679713</c:v>
                </c:pt>
                <c:pt idx="140">
                  <c:v>250.73864674490099</c:v>
                </c:pt>
                <c:pt idx="141">
                  <c:v>247.770486617107</c:v>
                </c:pt>
                <c:pt idx="142">
                  <c:v>252.96873769000601</c:v>
                </c:pt>
                <c:pt idx="143">
                  <c:v>255.805880133882</c:v>
                </c:pt>
                <c:pt idx="144">
                  <c:v>253.669525255926</c:v>
                </c:pt>
                <c:pt idx="145">
                  <c:v>252.71698492566301</c:v>
                </c:pt>
                <c:pt idx="146">
                  <c:v>255.80540313572601</c:v>
                </c:pt>
                <c:pt idx="147">
                  <c:v>257.944770308297</c:v>
                </c:pt>
                <c:pt idx="148">
                  <c:v>262.13173162555398</c:v>
                </c:pt>
                <c:pt idx="149">
                  <c:v>262.19563910580598</c:v>
                </c:pt>
                <c:pt idx="150">
                  <c:v>261.32202476256799</c:v>
                </c:pt>
                <c:pt idx="151">
                  <c:v>264.37239944083598</c:v>
                </c:pt>
                <c:pt idx="152">
                  <c:v>263.23215364168499</c:v>
                </c:pt>
                <c:pt idx="153">
                  <c:v>263.72714228007499</c:v>
                </c:pt>
                <c:pt idx="154">
                  <c:v>259.57594147846299</c:v>
                </c:pt>
                <c:pt idx="155">
                  <c:v>256.25150883910601</c:v>
                </c:pt>
                <c:pt idx="156">
                  <c:v>260.68916420291902</c:v>
                </c:pt>
                <c:pt idx="157">
                  <c:v>263.54875937012201</c:v>
                </c:pt>
                <c:pt idx="158">
                  <c:v>265.60785784155303</c:v>
                </c:pt>
                <c:pt idx="159">
                  <c:v>261.45573986967202</c:v>
                </c:pt>
                <c:pt idx="160">
                  <c:v>272.90993182081297</c:v>
                </c:pt>
                <c:pt idx="161">
                  <c:v>277.85915927465601</c:v>
                </c:pt>
                <c:pt idx="162">
                  <c:v>276.15216020471701</c:v>
                </c:pt>
                <c:pt idx="163">
                  <c:v>279.08812036063802</c:v>
                </c:pt>
                <c:pt idx="164">
                  <c:v>276.99829246781002</c:v>
                </c:pt>
                <c:pt idx="165">
                  <c:v>275.24984980083502</c:v>
                </c:pt>
                <c:pt idx="166">
                  <c:v>276.815471359377</c:v>
                </c:pt>
                <c:pt idx="167">
                  <c:v>274.75129036163702</c:v>
                </c:pt>
                <c:pt idx="168">
                  <c:v>277.921469248167</c:v>
                </c:pt>
                <c:pt idx="169">
                  <c:v>280.119858696866</c:v>
                </c:pt>
                <c:pt idx="170">
                  <c:v>281.35718486445597</c:v>
                </c:pt>
                <c:pt idx="171">
                  <c:v>281.00593998979298</c:v>
                </c:pt>
                <c:pt idx="172">
                  <c:v>277.41099278269502</c:v>
                </c:pt>
                <c:pt idx="173">
                  <c:v>277.64595451180901</c:v>
                </c:pt>
                <c:pt idx="174">
                  <c:v>283.64933267344401</c:v>
                </c:pt>
                <c:pt idx="175">
                  <c:v>285.74769637572098</c:v>
                </c:pt>
                <c:pt idx="176">
                  <c:v>284.86954601346798</c:v>
                </c:pt>
                <c:pt idx="177">
                  <c:v>281.79620126138201</c:v>
                </c:pt>
                <c:pt idx="178">
                  <c:v>278.27586024455098</c:v>
                </c:pt>
                <c:pt idx="179">
                  <c:v>277.11116440342801</c:v>
                </c:pt>
                <c:pt idx="180">
                  <c:v>278.94256119107501</c:v>
                </c:pt>
                <c:pt idx="181">
                  <c:v>278.55239770348101</c:v>
                </c:pt>
                <c:pt idx="182">
                  <c:v>280.00867011221402</c:v>
                </c:pt>
                <c:pt idx="183">
                  <c:v>283.03688978918399</c:v>
                </c:pt>
                <c:pt idx="184">
                  <c:v>282.38920803977999</c:v>
                </c:pt>
                <c:pt idx="185">
                  <c:v>275.62797362360601</c:v>
                </c:pt>
                <c:pt idx="186">
                  <c:v>272.67296168077701</c:v>
                </c:pt>
                <c:pt idx="187">
                  <c:v>270.81913704406298</c:v>
                </c:pt>
                <c:pt idx="188">
                  <c:v>271.26468765921499</c:v>
                </c:pt>
                <c:pt idx="189">
                  <c:v>274.50453175971398</c:v>
                </c:pt>
                <c:pt idx="190">
                  <c:v>271.92682338901102</c:v>
                </c:pt>
                <c:pt idx="191">
                  <c:v>272.56079412891398</c:v>
                </c:pt>
                <c:pt idx="192">
                  <c:v>272.642662069891</c:v>
                </c:pt>
                <c:pt idx="193">
                  <c:v>272.32371585018001</c:v>
                </c:pt>
                <c:pt idx="194">
                  <c:v>269.99394836299302</c:v>
                </c:pt>
                <c:pt idx="195">
                  <c:v>273.37877428659698</c:v>
                </c:pt>
                <c:pt idx="196">
                  <c:v>272.48745945312999</c:v>
                </c:pt>
                <c:pt idx="197">
                  <c:v>272.91092025166603</c:v>
                </c:pt>
                <c:pt idx="198">
                  <c:v>272.53605412360099</c:v>
                </c:pt>
                <c:pt idx="199">
                  <c:v>275.09444130872998</c:v>
                </c:pt>
                <c:pt idx="200">
                  <c:v>272.67501991916799</c:v>
                </c:pt>
                <c:pt idx="201">
                  <c:v>277.945924472093</c:v>
                </c:pt>
                <c:pt idx="202">
                  <c:v>280.01790944405701</c:v>
                </c:pt>
                <c:pt idx="203">
                  <c:v>280.78228360005897</c:v>
                </c:pt>
                <c:pt idx="204">
                  <c:v>283.62254729107298</c:v>
                </c:pt>
                <c:pt idx="205">
                  <c:v>285.483883335325</c:v>
                </c:pt>
                <c:pt idx="206">
                  <c:v>287.310301393641</c:v>
                </c:pt>
                <c:pt idx="207">
                  <c:v>287.36389964752499</c:v>
                </c:pt>
                <c:pt idx="208">
                  <c:v>287.30431457051498</c:v>
                </c:pt>
                <c:pt idx="209">
                  <c:v>285.26075454924899</c:v>
                </c:pt>
                <c:pt idx="210">
                  <c:v>282.58547247703802</c:v>
                </c:pt>
                <c:pt idx="211">
                  <c:v>286.58123470321601</c:v>
                </c:pt>
                <c:pt idx="212">
                  <c:v>289.41696579302402</c:v>
                </c:pt>
                <c:pt idx="213">
                  <c:v>289.52981453278397</c:v>
                </c:pt>
                <c:pt idx="214">
                  <c:v>289.67397869463798</c:v>
                </c:pt>
                <c:pt idx="215">
                  <c:v>291.98320325326802</c:v>
                </c:pt>
                <c:pt idx="216">
                  <c:v>292.71195075743702</c:v>
                </c:pt>
                <c:pt idx="217">
                  <c:v>290.02949790009097</c:v>
                </c:pt>
                <c:pt idx="218">
                  <c:v>292.01850473811697</c:v>
                </c:pt>
                <c:pt idx="219">
                  <c:v>294.70063670926203</c:v>
                </c:pt>
                <c:pt idx="220">
                  <c:v>298.31876589725499</c:v>
                </c:pt>
                <c:pt idx="221">
                  <c:v>295.589002744612</c:v>
                </c:pt>
                <c:pt idx="222">
                  <c:v>292.298224328858</c:v>
                </c:pt>
                <c:pt idx="223">
                  <c:v>294.835844685366</c:v>
                </c:pt>
                <c:pt idx="224">
                  <c:v>293.28154128555798</c:v>
                </c:pt>
                <c:pt idx="225">
                  <c:v>292.36510547818699</c:v>
                </c:pt>
                <c:pt idx="226">
                  <c:v>291.439126628407</c:v>
                </c:pt>
                <c:pt idx="227">
                  <c:v>293.88415544355098</c:v>
                </c:pt>
                <c:pt idx="228">
                  <c:v>294.17001714932002</c:v>
                </c:pt>
                <c:pt idx="229">
                  <c:v>294.16913087389202</c:v>
                </c:pt>
                <c:pt idx="230">
                  <c:v>292.09453684902002</c:v>
                </c:pt>
                <c:pt idx="231">
                  <c:v>290.74263316289898</c:v>
                </c:pt>
                <c:pt idx="232">
                  <c:v>291.24709622826401</c:v>
                </c:pt>
                <c:pt idx="233">
                  <c:v>286.93897599603702</c:v>
                </c:pt>
                <c:pt idx="234">
                  <c:v>285.64923726358398</c:v>
                </c:pt>
                <c:pt idx="235">
                  <c:v>286.482191324957</c:v>
                </c:pt>
                <c:pt idx="236">
                  <c:v>283.141965422032</c:v>
                </c:pt>
                <c:pt idx="237">
                  <c:v>284.39432297614297</c:v>
                </c:pt>
                <c:pt idx="238">
                  <c:v>283.64925370355098</c:v>
                </c:pt>
                <c:pt idx="239">
                  <c:v>283.58643325093999</c:v>
                </c:pt>
                <c:pt idx="240">
                  <c:v>284.70741191054299</c:v>
                </c:pt>
                <c:pt idx="241">
                  <c:v>288.54202158918599</c:v>
                </c:pt>
                <c:pt idx="242">
                  <c:v>289.35646950381403</c:v>
                </c:pt>
                <c:pt idx="243">
                  <c:v>285.48016742452</c:v>
                </c:pt>
                <c:pt idx="244">
                  <c:v>285.22032497481899</c:v>
                </c:pt>
                <c:pt idx="245">
                  <c:v>281.82925399534702</c:v>
                </c:pt>
                <c:pt idx="246">
                  <c:v>278.27464017039398</c:v>
                </c:pt>
                <c:pt idx="247">
                  <c:v>277.20082853472098</c:v>
                </c:pt>
                <c:pt idx="248">
                  <c:v>279.57583178928701</c:v>
                </c:pt>
                <c:pt idx="249">
                  <c:v>276.30035844375601</c:v>
                </c:pt>
                <c:pt idx="250">
                  <c:v>279.88132868261999</c:v>
                </c:pt>
                <c:pt idx="251">
                  <c:v>278.18654261780603</c:v>
                </c:pt>
                <c:pt idx="252">
                  <c:v>279.97510335198501</c:v>
                </c:pt>
                <c:pt idx="253">
                  <c:v>283.41967736493899</c:v>
                </c:pt>
                <c:pt idx="254">
                  <c:v>281.336941337741</c:v>
                </c:pt>
                <c:pt idx="255">
                  <c:v>282.88712482099601</c:v>
                </c:pt>
                <c:pt idx="256">
                  <c:v>282.332832507131</c:v>
                </c:pt>
                <c:pt idx="257">
                  <c:v>283.004762683004</c:v>
                </c:pt>
                <c:pt idx="258">
                  <c:v>283.44555335506402</c:v>
                </c:pt>
                <c:pt idx="259">
                  <c:v>286.99463419867601</c:v>
                </c:pt>
                <c:pt idx="260">
                  <c:v>289.28044170702702</c:v>
                </c:pt>
                <c:pt idx="261">
                  <c:v>292.39489201747602</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44651</c:v>
                </c:pt>
                <c:pt idx="1">
                  <c:v>44652</c:v>
                </c:pt>
                <c:pt idx="2">
                  <c:v>44655</c:v>
                </c:pt>
                <c:pt idx="3">
                  <c:v>44656</c:v>
                </c:pt>
                <c:pt idx="4">
                  <c:v>44657</c:v>
                </c:pt>
                <c:pt idx="5">
                  <c:v>44658</c:v>
                </c:pt>
                <c:pt idx="6">
                  <c:v>44659</c:v>
                </c:pt>
                <c:pt idx="7">
                  <c:v>44662</c:v>
                </c:pt>
                <c:pt idx="8">
                  <c:v>44663</c:v>
                </c:pt>
                <c:pt idx="9">
                  <c:v>44664</c:v>
                </c:pt>
                <c:pt idx="10">
                  <c:v>44665</c:v>
                </c:pt>
                <c:pt idx="11">
                  <c:v>44666</c:v>
                </c:pt>
                <c:pt idx="12">
                  <c:v>44669</c:v>
                </c:pt>
                <c:pt idx="13">
                  <c:v>44670</c:v>
                </c:pt>
                <c:pt idx="14">
                  <c:v>44671</c:v>
                </c:pt>
                <c:pt idx="15">
                  <c:v>44672</c:v>
                </c:pt>
                <c:pt idx="16">
                  <c:v>44673</c:v>
                </c:pt>
                <c:pt idx="17">
                  <c:v>44676</c:v>
                </c:pt>
                <c:pt idx="18">
                  <c:v>44677</c:v>
                </c:pt>
                <c:pt idx="19">
                  <c:v>44678</c:v>
                </c:pt>
                <c:pt idx="20">
                  <c:v>44679</c:v>
                </c:pt>
                <c:pt idx="21">
                  <c:v>44680</c:v>
                </c:pt>
                <c:pt idx="22">
                  <c:v>44683</c:v>
                </c:pt>
                <c:pt idx="23">
                  <c:v>44684</c:v>
                </c:pt>
                <c:pt idx="24">
                  <c:v>44685</c:v>
                </c:pt>
                <c:pt idx="25">
                  <c:v>44686</c:v>
                </c:pt>
                <c:pt idx="26">
                  <c:v>44687</c:v>
                </c:pt>
                <c:pt idx="27">
                  <c:v>44690</c:v>
                </c:pt>
                <c:pt idx="28">
                  <c:v>44691</c:v>
                </c:pt>
                <c:pt idx="29">
                  <c:v>44692</c:v>
                </c:pt>
                <c:pt idx="30">
                  <c:v>44693</c:v>
                </c:pt>
                <c:pt idx="31">
                  <c:v>44694</c:v>
                </c:pt>
                <c:pt idx="32">
                  <c:v>44697</c:v>
                </c:pt>
                <c:pt idx="33">
                  <c:v>44698</c:v>
                </c:pt>
                <c:pt idx="34">
                  <c:v>44699</c:v>
                </c:pt>
                <c:pt idx="35">
                  <c:v>44700</c:v>
                </c:pt>
                <c:pt idx="36">
                  <c:v>44701</c:v>
                </c:pt>
                <c:pt idx="37">
                  <c:v>44704</c:v>
                </c:pt>
                <c:pt idx="38">
                  <c:v>44705</c:v>
                </c:pt>
                <c:pt idx="39">
                  <c:v>44706</c:v>
                </c:pt>
                <c:pt idx="40">
                  <c:v>44707</c:v>
                </c:pt>
                <c:pt idx="41">
                  <c:v>44708</c:v>
                </c:pt>
                <c:pt idx="42">
                  <c:v>44711</c:v>
                </c:pt>
                <c:pt idx="43">
                  <c:v>44712</c:v>
                </c:pt>
                <c:pt idx="44">
                  <c:v>44713</c:v>
                </c:pt>
                <c:pt idx="45">
                  <c:v>44714</c:v>
                </c:pt>
                <c:pt idx="46">
                  <c:v>44715</c:v>
                </c:pt>
                <c:pt idx="47">
                  <c:v>44718</c:v>
                </c:pt>
                <c:pt idx="48">
                  <c:v>44719</c:v>
                </c:pt>
                <c:pt idx="49">
                  <c:v>44720</c:v>
                </c:pt>
                <c:pt idx="50">
                  <c:v>44721</c:v>
                </c:pt>
                <c:pt idx="51">
                  <c:v>44722</c:v>
                </c:pt>
                <c:pt idx="52">
                  <c:v>44725</c:v>
                </c:pt>
                <c:pt idx="53">
                  <c:v>44726</c:v>
                </c:pt>
                <c:pt idx="54">
                  <c:v>44727</c:v>
                </c:pt>
                <c:pt idx="55">
                  <c:v>44728</c:v>
                </c:pt>
                <c:pt idx="56">
                  <c:v>44729</c:v>
                </c:pt>
                <c:pt idx="57">
                  <c:v>44732</c:v>
                </c:pt>
                <c:pt idx="58">
                  <c:v>44733</c:v>
                </c:pt>
                <c:pt idx="59">
                  <c:v>44734</c:v>
                </c:pt>
                <c:pt idx="60">
                  <c:v>44735</c:v>
                </c:pt>
                <c:pt idx="61">
                  <c:v>44736</c:v>
                </c:pt>
                <c:pt idx="62">
                  <c:v>44739</c:v>
                </c:pt>
                <c:pt idx="63">
                  <c:v>44740</c:v>
                </c:pt>
                <c:pt idx="64">
                  <c:v>44741</c:v>
                </c:pt>
                <c:pt idx="65">
                  <c:v>44742</c:v>
                </c:pt>
                <c:pt idx="66">
                  <c:v>44743</c:v>
                </c:pt>
                <c:pt idx="67">
                  <c:v>44746</c:v>
                </c:pt>
                <c:pt idx="68">
                  <c:v>44747</c:v>
                </c:pt>
                <c:pt idx="69">
                  <c:v>44748</c:v>
                </c:pt>
                <c:pt idx="70">
                  <c:v>44749</c:v>
                </c:pt>
                <c:pt idx="71">
                  <c:v>44750</c:v>
                </c:pt>
                <c:pt idx="72">
                  <c:v>44753</c:v>
                </c:pt>
                <c:pt idx="73">
                  <c:v>44754</c:v>
                </c:pt>
                <c:pt idx="74">
                  <c:v>44755</c:v>
                </c:pt>
                <c:pt idx="75">
                  <c:v>44756</c:v>
                </c:pt>
                <c:pt idx="76">
                  <c:v>44757</c:v>
                </c:pt>
                <c:pt idx="77">
                  <c:v>44760</c:v>
                </c:pt>
                <c:pt idx="78">
                  <c:v>44761</c:v>
                </c:pt>
                <c:pt idx="79">
                  <c:v>44762</c:v>
                </c:pt>
                <c:pt idx="80">
                  <c:v>44763</c:v>
                </c:pt>
                <c:pt idx="81">
                  <c:v>44764</c:v>
                </c:pt>
                <c:pt idx="82">
                  <c:v>44767</c:v>
                </c:pt>
                <c:pt idx="83">
                  <c:v>44768</c:v>
                </c:pt>
                <c:pt idx="84">
                  <c:v>44769</c:v>
                </c:pt>
                <c:pt idx="85">
                  <c:v>44770</c:v>
                </c:pt>
                <c:pt idx="86">
                  <c:v>44771</c:v>
                </c:pt>
                <c:pt idx="87">
                  <c:v>44774</c:v>
                </c:pt>
                <c:pt idx="88">
                  <c:v>44775</c:v>
                </c:pt>
                <c:pt idx="89">
                  <c:v>44776</c:v>
                </c:pt>
                <c:pt idx="90">
                  <c:v>44777</c:v>
                </c:pt>
                <c:pt idx="91">
                  <c:v>44778</c:v>
                </c:pt>
                <c:pt idx="92">
                  <c:v>44781</c:v>
                </c:pt>
                <c:pt idx="93">
                  <c:v>44782</c:v>
                </c:pt>
                <c:pt idx="94">
                  <c:v>44783</c:v>
                </c:pt>
                <c:pt idx="95">
                  <c:v>44784</c:v>
                </c:pt>
                <c:pt idx="96">
                  <c:v>44785</c:v>
                </c:pt>
                <c:pt idx="97">
                  <c:v>44788</c:v>
                </c:pt>
                <c:pt idx="98">
                  <c:v>44789</c:v>
                </c:pt>
                <c:pt idx="99">
                  <c:v>44790</c:v>
                </c:pt>
                <c:pt idx="100">
                  <c:v>44791</c:v>
                </c:pt>
                <c:pt idx="101">
                  <c:v>44792</c:v>
                </c:pt>
                <c:pt idx="102">
                  <c:v>44795</c:v>
                </c:pt>
                <c:pt idx="103">
                  <c:v>44796</c:v>
                </c:pt>
                <c:pt idx="104">
                  <c:v>44797</c:v>
                </c:pt>
                <c:pt idx="105">
                  <c:v>44798</c:v>
                </c:pt>
                <c:pt idx="106">
                  <c:v>44799</c:v>
                </c:pt>
                <c:pt idx="107">
                  <c:v>44802</c:v>
                </c:pt>
                <c:pt idx="108">
                  <c:v>44803</c:v>
                </c:pt>
                <c:pt idx="109">
                  <c:v>44804</c:v>
                </c:pt>
                <c:pt idx="110">
                  <c:v>44805</c:v>
                </c:pt>
                <c:pt idx="111">
                  <c:v>44806</c:v>
                </c:pt>
                <c:pt idx="112">
                  <c:v>44809</c:v>
                </c:pt>
                <c:pt idx="113">
                  <c:v>44810</c:v>
                </c:pt>
                <c:pt idx="114">
                  <c:v>44811</c:v>
                </c:pt>
                <c:pt idx="115">
                  <c:v>44812</c:v>
                </c:pt>
                <c:pt idx="116">
                  <c:v>44813</c:v>
                </c:pt>
                <c:pt idx="117">
                  <c:v>44816</c:v>
                </c:pt>
                <c:pt idx="118">
                  <c:v>44817</c:v>
                </c:pt>
                <c:pt idx="119">
                  <c:v>44818</c:v>
                </c:pt>
                <c:pt idx="120">
                  <c:v>44819</c:v>
                </c:pt>
                <c:pt idx="121">
                  <c:v>44820</c:v>
                </c:pt>
                <c:pt idx="122">
                  <c:v>44823</c:v>
                </c:pt>
                <c:pt idx="123">
                  <c:v>44824</c:v>
                </c:pt>
                <c:pt idx="124">
                  <c:v>44825</c:v>
                </c:pt>
                <c:pt idx="125">
                  <c:v>44826</c:v>
                </c:pt>
                <c:pt idx="126">
                  <c:v>44827</c:v>
                </c:pt>
                <c:pt idx="127">
                  <c:v>44830</c:v>
                </c:pt>
                <c:pt idx="128">
                  <c:v>44831</c:v>
                </c:pt>
                <c:pt idx="129">
                  <c:v>44832</c:v>
                </c:pt>
                <c:pt idx="130">
                  <c:v>44833</c:v>
                </c:pt>
                <c:pt idx="131">
                  <c:v>44834</c:v>
                </c:pt>
                <c:pt idx="132">
                  <c:v>44837</c:v>
                </c:pt>
                <c:pt idx="133">
                  <c:v>44838</c:v>
                </c:pt>
                <c:pt idx="134">
                  <c:v>44839</c:v>
                </c:pt>
                <c:pt idx="135">
                  <c:v>44840</c:v>
                </c:pt>
                <c:pt idx="136">
                  <c:v>44841</c:v>
                </c:pt>
                <c:pt idx="137">
                  <c:v>44844</c:v>
                </c:pt>
                <c:pt idx="138">
                  <c:v>44845</c:v>
                </c:pt>
                <c:pt idx="139">
                  <c:v>44846</c:v>
                </c:pt>
                <c:pt idx="140">
                  <c:v>44847</c:v>
                </c:pt>
                <c:pt idx="141">
                  <c:v>44848</c:v>
                </c:pt>
                <c:pt idx="142">
                  <c:v>44851</c:v>
                </c:pt>
                <c:pt idx="143">
                  <c:v>44852</c:v>
                </c:pt>
                <c:pt idx="144">
                  <c:v>44853</c:v>
                </c:pt>
                <c:pt idx="145">
                  <c:v>44854</c:v>
                </c:pt>
                <c:pt idx="146">
                  <c:v>44855</c:v>
                </c:pt>
                <c:pt idx="147">
                  <c:v>44858</c:v>
                </c:pt>
                <c:pt idx="148">
                  <c:v>44859</c:v>
                </c:pt>
                <c:pt idx="149">
                  <c:v>44860</c:v>
                </c:pt>
                <c:pt idx="150">
                  <c:v>44861</c:v>
                </c:pt>
                <c:pt idx="151">
                  <c:v>44862</c:v>
                </c:pt>
                <c:pt idx="152">
                  <c:v>44865</c:v>
                </c:pt>
                <c:pt idx="153">
                  <c:v>44866</c:v>
                </c:pt>
                <c:pt idx="154">
                  <c:v>44867</c:v>
                </c:pt>
                <c:pt idx="155">
                  <c:v>44868</c:v>
                </c:pt>
                <c:pt idx="156">
                  <c:v>44869</c:v>
                </c:pt>
                <c:pt idx="157">
                  <c:v>44872</c:v>
                </c:pt>
                <c:pt idx="158">
                  <c:v>44873</c:v>
                </c:pt>
                <c:pt idx="159">
                  <c:v>44874</c:v>
                </c:pt>
                <c:pt idx="160">
                  <c:v>44875</c:v>
                </c:pt>
                <c:pt idx="161">
                  <c:v>44876</c:v>
                </c:pt>
                <c:pt idx="162">
                  <c:v>44879</c:v>
                </c:pt>
                <c:pt idx="163">
                  <c:v>44880</c:v>
                </c:pt>
                <c:pt idx="164">
                  <c:v>44881</c:v>
                </c:pt>
                <c:pt idx="165">
                  <c:v>44882</c:v>
                </c:pt>
                <c:pt idx="166">
                  <c:v>44883</c:v>
                </c:pt>
                <c:pt idx="167">
                  <c:v>44886</c:v>
                </c:pt>
                <c:pt idx="168">
                  <c:v>44887</c:v>
                </c:pt>
                <c:pt idx="169">
                  <c:v>44888</c:v>
                </c:pt>
                <c:pt idx="170">
                  <c:v>44889</c:v>
                </c:pt>
                <c:pt idx="171">
                  <c:v>44890</c:v>
                </c:pt>
                <c:pt idx="172">
                  <c:v>44893</c:v>
                </c:pt>
                <c:pt idx="173">
                  <c:v>44894</c:v>
                </c:pt>
                <c:pt idx="174">
                  <c:v>44895</c:v>
                </c:pt>
                <c:pt idx="175">
                  <c:v>44896</c:v>
                </c:pt>
                <c:pt idx="176">
                  <c:v>44897</c:v>
                </c:pt>
                <c:pt idx="177">
                  <c:v>44900</c:v>
                </c:pt>
                <c:pt idx="178">
                  <c:v>44901</c:v>
                </c:pt>
                <c:pt idx="179">
                  <c:v>44902</c:v>
                </c:pt>
                <c:pt idx="180">
                  <c:v>44903</c:v>
                </c:pt>
                <c:pt idx="181">
                  <c:v>44904</c:v>
                </c:pt>
                <c:pt idx="182">
                  <c:v>44907</c:v>
                </c:pt>
                <c:pt idx="183">
                  <c:v>44908</c:v>
                </c:pt>
                <c:pt idx="184">
                  <c:v>44909</c:v>
                </c:pt>
                <c:pt idx="185">
                  <c:v>44910</c:v>
                </c:pt>
                <c:pt idx="186">
                  <c:v>44911</c:v>
                </c:pt>
                <c:pt idx="187">
                  <c:v>44914</c:v>
                </c:pt>
                <c:pt idx="188">
                  <c:v>44915</c:v>
                </c:pt>
                <c:pt idx="189">
                  <c:v>44916</c:v>
                </c:pt>
                <c:pt idx="190">
                  <c:v>44917</c:v>
                </c:pt>
                <c:pt idx="191">
                  <c:v>44918</c:v>
                </c:pt>
                <c:pt idx="192">
                  <c:v>44921</c:v>
                </c:pt>
                <c:pt idx="193">
                  <c:v>44922</c:v>
                </c:pt>
                <c:pt idx="194">
                  <c:v>44923</c:v>
                </c:pt>
                <c:pt idx="195">
                  <c:v>44924</c:v>
                </c:pt>
                <c:pt idx="196">
                  <c:v>44925</c:v>
                </c:pt>
                <c:pt idx="197">
                  <c:v>44928</c:v>
                </c:pt>
                <c:pt idx="198">
                  <c:v>44929</c:v>
                </c:pt>
                <c:pt idx="199">
                  <c:v>44930</c:v>
                </c:pt>
                <c:pt idx="200">
                  <c:v>44931</c:v>
                </c:pt>
                <c:pt idx="201">
                  <c:v>44932</c:v>
                </c:pt>
                <c:pt idx="202">
                  <c:v>44935</c:v>
                </c:pt>
                <c:pt idx="203">
                  <c:v>44936</c:v>
                </c:pt>
                <c:pt idx="204">
                  <c:v>44937</c:v>
                </c:pt>
                <c:pt idx="205">
                  <c:v>44938</c:v>
                </c:pt>
                <c:pt idx="206">
                  <c:v>44939</c:v>
                </c:pt>
                <c:pt idx="207">
                  <c:v>44942</c:v>
                </c:pt>
                <c:pt idx="208">
                  <c:v>44943</c:v>
                </c:pt>
                <c:pt idx="209">
                  <c:v>44944</c:v>
                </c:pt>
                <c:pt idx="210">
                  <c:v>44945</c:v>
                </c:pt>
                <c:pt idx="211">
                  <c:v>44946</c:v>
                </c:pt>
                <c:pt idx="212">
                  <c:v>44949</c:v>
                </c:pt>
                <c:pt idx="213">
                  <c:v>44950</c:v>
                </c:pt>
                <c:pt idx="214">
                  <c:v>44951</c:v>
                </c:pt>
                <c:pt idx="215">
                  <c:v>44952</c:v>
                </c:pt>
                <c:pt idx="216">
                  <c:v>44953</c:v>
                </c:pt>
                <c:pt idx="217">
                  <c:v>44956</c:v>
                </c:pt>
                <c:pt idx="218">
                  <c:v>44957</c:v>
                </c:pt>
                <c:pt idx="219">
                  <c:v>44958</c:v>
                </c:pt>
                <c:pt idx="220">
                  <c:v>44959</c:v>
                </c:pt>
                <c:pt idx="221">
                  <c:v>44960</c:v>
                </c:pt>
                <c:pt idx="222">
                  <c:v>44963</c:v>
                </c:pt>
                <c:pt idx="223">
                  <c:v>44964</c:v>
                </c:pt>
                <c:pt idx="224">
                  <c:v>44965</c:v>
                </c:pt>
                <c:pt idx="225">
                  <c:v>44966</c:v>
                </c:pt>
                <c:pt idx="226">
                  <c:v>44967</c:v>
                </c:pt>
                <c:pt idx="227">
                  <c:v>44970</c:v>
                </c:pt>
                <c:pt idx="228">
                  <c:v>44971</c:v>
                </c:pt>
                <c:pt idx="229">
                  <c:v>44972</c:v>
                </c:pt>
                <c:pt idx="230">
                  <c:v>44973</c:v>
                </c:pt>
                <c:pt idx="231">
                  <c:v>44974</c:v>
                </c:pt>
                <c:pt idx="232">
                  <c:v>44977</c:v>
                </c:pt>
                <c:pt idx="233">
                  <c:v>44978</c:v>
                </c:pt>
                <c:pt idx="234">
                  <c:v>44979</c:v>
                </c:pt>
                <c:pt idx="235">
                  <c:v>44980</c:v>
                </c:pt>
                <c:pt idx="236">
                  <c:v>44981</c:v>
                </c:pt>
                <c:pt idx="237">
                  <c:v>44984</c:v>
                </c:pt>
                <c:pt idx="238">
                  <c:v>44985</c:v>
                </c:pt>
                <c:pt idx="239">
                  <c:v>44986</c:v>
                </c:pt>
                <c:pt idx="240">
                  <c:v>44987</c:v>
                </c:pt>
                <c:pt idx="241">
                  <c:v>44988</c:v>
                </c:pt>
                <c:pt idx="242">
                  <c:v>44991</c:v>
                </c:pt>
                <c:pt idx="243">
                  <c:v>44992</c:v>
                </c:pt>
                <c:pt idx="244">
                  <c:v>44993</c:v>
                </c:pt>
                <c:pt idx="245">
                  <c:v>44994</c:v>
                </c:pt>
                <c:pt idx="246">
                  <c:v>44995</c:v>
                </c:pt>
                <c:pt idx="247">
                  <c:v>44998</c:v>
                </c:pt>
                <c:pt idx="248">
                  <c:v>44999</c:v>
                </c:pt>
                <c:pt idx="249">
                  <c:v>45000</c:v>
                </c:pt>
                <c:pt idx="250">
                  <c:v>45001</c:v>
                </c:pt>
                <c:pt idx="251">
                  <c:v>45002</c:v>
                </c:pt>
                <c:pt idx="252">
                  <c:v>45005</c:v>
                </c:pt>
                <c:pt idx="253">
                  <c:v>45006</c:v>
                </c:pt>
                <c:pt idx="254">
                  <c:v>45007</c:v>
                </c:pt>
                <c:pt idx="255">
                  <c:v>45008</c:v>
                </c:pt>
                <c:pt idx="256">
                  <c:v>45009</c:v>
                </c:pt>
                <c:pt idx="257">
                  <c:v>45012</c:v>
                </c:pt>
                <c:pt idx="258">
                  <c:v>45013</c:v>
                </c:pt>
                <c:pt idx="259">
                  <c:v>45014</c:v>
                </c:pt>
                <c:pt idx="260">
                  <c:v>45015</c:v>
                </c:pt>
                <c:pt idx="261">
                  <c:v>45016</c:v>
                </c:pt>
              </c:numCache>
            </c:numRef>
          </c:cat>
          <c:val>
            <c:numRef>
              <c:f>Sheet1!$D$2:$D$263</c:f>
              <c:numCache>
                <c:formatCode>General</c:formatCode>
                <c:ptCount val="262"/>
                <c:pt idx="0" formatCode="#,##0.000">
                  <c:v>220</c:v>
                </c:pt>
                <c:pt idx="10" formatCode="#,##0.000">
                  <c:v>220</c:v>
                </c:pt>
                <c:pt idx="26" formatCode="#,##0.000">
                  <c:v>220</c:v>
                </c:pt>
                <c:pt idx="41" formatCode="#,##0.000">
                  <c:v>220</c:v>
                </c:pt>
                <c:pt idx="53" formatCode="#,##0.000">
                  <c:v>220</c:v>
                </c:pt>
                <c:pt idx="74" formatCode="#,##0.000">
                  <c:v>220</c:v>
                </c:pt>
                <c:pt idx="99" formatCode="#,##0.000">
                  <c:v>220</c:v>
                </c:pt>
                <c:pt idx="113" formatCode="#,##0.000">
                  <c:v>220</c:v>
                </c:pt>
                <c:pt idx="134" formatCode="#,##0.000">
                  <c:v>220</c:v>
                </c:pt>
                <c:pt idx="147" formatCode="#,##0.000">
                  <c:v>220</c:v>
                </c:pt>
                <c:pt idx="174" formatCode="#,##0.000">
                  <c:v>220</c:v>
                </c:pt>
                <c:pt idx="196" formatCode="#,##0.000">
                  <c:v>220</c:v>
                </c:pt>
                <c:pt idx="201" formatCode="#,##0.000">
                  <c:v>220</c:v>
                </c:pt>
                <c:pt idx="210" formatCode="#,##0.000">
                  <c:v>220</c:v>
                </c:pt>
                <c:pt idx="230" formatCode="#,##0.000">
                  <c:v>220</c:v>
                </c:pt>
                <c:pt idx="246" formatCode="#,##0.000">
                  <c:v>220</c:v>
                </c:pt>
                <c:pt idx="252" formatCode="#,##0.000">
                  <c:v>220</c:v>
                </c:pt>
                <c:pt idx="261" formatCode="#,##0.000">
                  <c:v>220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651"/>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360"/>
          <c:min val="22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8915470248806288E-2"/>
          <c:y val="0.16941887496060962"/>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accent1"/>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2766573502444939E-2"/>
                  <c:y val="-0.19461310851204566"/>
                </c:manualLayout>
              </c:layout>
              <c:tx>
                <c:rich>
                  <a:bodyPr anchor="t" anchorCtr="0"/>
                  <a:lstStyle/>
                  <a:p>
                    <a:pPr algn="l">
                      <a:defRPr/>
                    </a:pPr>
                    <a:r>
                      <a:rPr lang="en-US" sz="3200" dirty="0">
                        <a:solidFill>
                          <a:schemeClr val="accent1"/>
                        </a:solidFill>
                      </a:rPr>
                      <a:t>59%</a:t>
                    </a:r>
                    <a:r>
                      <a:rPr lang="en-US" sz="900" dirty="0">
                        <a:solidFill>
                          <a:schemeClr val="accent1"/>
                        </a:solidFill>
                      </a:rPr>
                      <a:t> </a:t>
                    </a:r>
                    <a:r>
                      <a:rPr lang="en-US" sz="900" b="1" dirty="0">
                        <a:solidFill>
                          <a:schemeClr val="tx1">
                            <a:lumMod val="50000"/>
                            <a:lumOff val="50000"/>
                          </a:schemeClr>
                        </a:solidFill>
                      </a:rPr>
                      <a:t>US Market </a:t>
                    </a:r>
                    <a:br>
                      <a:rPr lang="en-US" sz="900" dirty="0">
                        <a:solidFill>
                          <a:schemeClr val="tx1">
                            <a:lumMod val="50000"/>
                            <a:lumOff val="50000"/>
                          </a:schemeClr>
                        </a:solidFill>
                      </a:rPr>
                    </a:br>
                    <a:r>
                      <a:rPr lang="en-US" sz="900" dirty="0">
                        <a:solidFill>
                          <a:schemeClr val="tx1">
                            <a:lumMod val="50000"/>
                            <a:lumOff val="50000"/>
                          </a:schemeClr>
                        </a:solidFill>
                      </a:rPr>
                      <a:t>$40.1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1032373671145891"/>
                      <c:h val="0.46119356102059578"/>
                    </c:manualLayout>
                  </c15:layout>
                  <c15:showDataLabelsRange val="0"/>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0.59378230653444353</c:v>
                </c:pt>
                <c:pt idx="1">
                  <c:v>0.29435551529948489</c:v>
                </c:pt>
                <c:pt idx="2">
                  <c:v>0.11186217816607155</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40.0990259545</c:v>
                </c:pt>
                <c:pt idx="1">
                  <c:v>19.878277472991002</c:v>
                </c:pt>
                <c:pt idx="2">
                  <c:v>7.5542237218009998</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99581559567918"/>
          <c:y val="5.3097018226660728E-2"/>
          <c:w val="0.74387323159184582"/>
          <c:h val="0.90438687622051483"/>
        </c:manualLayout>
      </c:layout>
      <c:barChart>
        <c:barDir val="bar"/>
        <c:grouping val="clustered"/>
        <c:varyColors val="0"/>
        <c:ser>
          <c:idx val="0"/>
          <c:order val="0"/>
          <c:spPr>
            <a:solidFill>
              <a:schemeClr val="bg1">
                <a:lumMod val="65000"/>
              </a:schemeClr>
            </a:solidFill>
          </c:spPr>
          <c:invertIfNegative val="0"/>
          <c:dLbls>
            <c:dLbl>
              <c:idx val="6"/>
              <c:tx>
                <c:rich>
                  <a:bodyPr/>
                  <a:lstStyle/>
                  <a:p>
                    <a:fld id="{6C164DDA-14A6-4256-A764-ADF3E7F82D8E}" type="VALUE">
                      <a:rPr lang="en-US">
                        <a:solidFill>
                          <a:srgbClr val="C0000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142-4754-A90B-1C5174AA2F3C}"/>
                </c:ext>
              </c:extLst>
            </c:dLbl>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Large Growth</c:v>
                </c:pt>
                <c:pt idx="1">
                  <c:v>Large Cap</c:v>
                </c:pt>
                <c:pt idx="2">
                  <c:v>Marketwide</c:v>
                </c:pt>
                <c:pt idx="3">
                  <c:v>Small Growth</c:v>
                </c:pt>
                <c:pt idx="4">
                  <c:v>Small Cap</c:v>
                </c:pt>
                <c:pt idx="5">
                  <c:v>Large Value</c:v>
                </c:pt>
                <c:pt idx="6">
                  <c:v>Small Value</c:v>
                </c:pt>
              </c:strCache>
            </c:strRef>
          </c:cat>
          <c:val>
            <c:numRef>
              <c:f>Sheet1!$B$2:$B$8</c:f>
              <c:numCache>
                <c:formatCode>0.00</c:formatCode>
                <c:ptCount val="7"/>
                <c:pt idx="0">
                  <c:v>14.37</c:v>
                </c:pt>
                <c:pt idx="1">
                  <c:v>7.46</c:v>
                </c:pt>
                <c:pt idx="2">
                  <c:v>7.18</c:v>
                </c:pt>
                <c:pt idx="3">
                  <c:v>6.07</c:v>
                </c:pt>
                <c:pt idx="4">
                  <c:v>2.74</c:v>
                </c:pt>
                <c:pt idx="5">
                  <c:v>1.01</c:v>
                </c:pt>
                <c:pt idx="6">
                  <c:v>-0.66</c:v>
                </c:pt>
              </c:numCache>
            </c:numRef>
          </c:val>
          <c:extLst>
            <c:ext xmlns:c16="http://schemas.microsoft.com/office/drawing/2014/chart" uri="{C3380CC4-5D6E-409C-BE32-E72D297353CC}">
              <c16:uniqueId val="{00000001-AA2F-489B-82BE-2AE279E1A13C}"/>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5.3"/>
          <c:min val="-3"/>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32677404656923"/>
          <c:y val="0.15287661709403791"/>
          <c:w val="0.78951947931050814"/>
          <c:h val="0.72673620830240115"/>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Growth</c:v>
                </c:pt>
                <c:pt idx="1">
                  <c:v>Large Cap</c:v>
                </c:pt>
                <c:pt idx="2">
                  <c:v>Value</c:v>
                </c:pt>
                <c:pt idx="3">
                  <c:v>Small Cap</c:v>
                </c:pt>
              </c:strCache>
            </c:strRef>
          </c:cat>
          <c:val>
            <c:numRef>
              <c:f>Sheet1!$B$3:$B$6</c:f>
              <c:numCache>
                <c:formatCode>#,##0.00;\-#,##0.00</c:formatCode>
                <c:ptCount val="4"/>
                <c:pt idx="0">
                  <c:v>9.61</c:v>
                </c:pt>
                <c:pt idx="1">
                  <c:v>7.14</c:v>
                </c:pt>
                <c:pt idx="2">
                  <c:v>4.74</c:v>
                </c:pt>
                <c:pt idx="3">
                  <c:v>4.5999999999999996</c:v>
                </c:pt>
              </c:numCache>
            </c:numRef>
          </c:val>
          <c:extLst>
            <c:ext xmlns:c16="http://schemas.microsoft.com/office/drawing/2014/chart" uri="{C3380CC4-5D6E-409C-BE32-E72D297353CC}">
              <c16:uniqueId val="{00000001-5981-4A91-9E45-5E693FB7967F}"/>
            </c:ext>
          </c:extLst>
        </c:ser>
        <c:ser>
          <c:idx val="3"/>
          <c:order val="1"/>
          <c:tx>
            <c:strRef>
              <c:f>Sheet1!$C$2</c:f>
              <c:strCache>
                <c:ptCount val="1"/>
                <c:pt idx="0">
                  <c:v>US currency</c:v>
                </c:pt>
              </c:strCache>
            </c:strRef>
          </c:tx>
          <c:spPr>
            <a:solidFill>
              <a:schemeClr val="bg1">
                <a:lumMod val="65000"/>
              </a:schemeClr>
            </a:solidFill>
          </c:spPr>
          <c:invertIfNegative val="0"/>
          <c:dLbls>
            <c:dLbl>
              <c:idx val="1"/>
              <c:layout>
                <c:manualLayout>
                  <c:x val="1.6994275383924284E-6"/>
                  <c:y val="3.422823692633474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DA-441F-AAAC-E1C291D4ED10}"/>
                </c:ext>
              </c:extLst>
            </c:dLbl>
            <c:numFmt formatCode="0.00;\-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10.49</c:v>
                </c:pt>
                <c:pt idx="1">
                  <c:v>8.02</c:v>
                </c:pt>
                <c:pt idx="2">
                  <c:v>5.63</c:v>
                </c:pt>
                <c:pt idx="3">
                  <c:v>4.99</c:v>
                </c:pt>
              </c:numCache>
            </c:numRef>
          </c:val>
          <c:extLst>
            <c:ext xmlns:c16="http://schemas.microsoft.com/office/drawing/2014/chart" uri="{C3380CC4-5D6E-409C-BE32-E72D297353CC}">
              <c16:uniqueId val="{00000003-5981-4A91-9E45-5E693FB7967F}"/>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in val="0"/>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54155298597915635"/>
          <c:y val="3.3809891808346211E-2"/>
          <c:w val="0.42137539116226669"/>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0681485450999672"/>
          <c:y val="0.10644203101903275"/>
          <c:w val="0.37807622825384374"/>
          <c:h val="0.76665596813068571"/>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5.5309404504748387E-3"/>
                  <c:y val="-3.6569948540602061E-2"/>
                </c:manualLayout>
              </c:layout>
              <c:tx>
                <c:rich>
                  <a:bodyPr/>
                  <a:lstStyle/>
                  <a:p>
                    <a:pPr algn="l">
                      <a:defRPr/>
                    </a:pPr>
                    <a:r>
                      <a:rPr lang="en-US" sz="3200" dirty="0">
                        <a:solidFill>
                          <a:schemeClr val="accent4"/>
                        </a:solidFill>
                      </a:rPr>
                      <a:t>29%</a:t>
                    </a:r>
                  </a:p>
                  <a:p>
                    <a:pPr algn="l">
                      <a:defRPr/>
                    </a:pPr>
                    <a:r>
                      <a:rPr lang="en-US" sz="900" b="1" dirty="0">
                        <a:solidFill>
                          <a:schemeClr val="tx1">
                            <a:lumMod val="50000"/>
                            <a:lumOff val="50000"/>
                          </a:schemeClr>
                        </a:solidFill>
                      </a:rPr>
                      <a:t>International Developed Market</a:t>
                    </a:r>
                  </a:p>
                  <a:p>
                    <a:pPr algn="l">
                      <a:defRPr/>
                    </a:pPr>
                    <a:r>
                      <a:rPr lang="en-US" sz="900" dirty="0">
                        <a:solidFill>
                          <a:schemeClr val="tx1">
                            <a:lumMod val="50000"/>
                            <a:lumOff val="50000"/>
                          </a:schemeClr>
                        </a:solidFill>
                      </a:rPr>
                      <a:t>$19.9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0.59378230653444353</c:v>
                </c:pt>
                <c:pt idx="1">
                  <c:v>0.29435551529948489</c:v>
                </c:pt>
                <c:pt idx="2">
                  <c:v>0.11186217816607155</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7056659480606"/>
          <c:y val="0.15287661709403791"/>
          <c:w val="0.70412931955233271"/>
          <c:h val="0.70741627012620323"/>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Value</c:v>
                </c:pt>
                <c:pt idx="3">
                  <c:v>Small Cap</c:v>
                </c:pt>
              </c:strCache>
            </c:strRef>
          </c:cat>
          <c:val>
            <c:numRef>
              <c:f>Sheet1!$B$3:$B$6</c:f>
              <c:numCache>
                <c:formatCode>0.00</c:formatCode>
                <c:ptCount val="4"/>
                <c:pt idx="0">
                  <c:v>0</c:v>
                </c:pt>
                <c:pt idx="1">
                  <c:v>0</c:v>
                </c:pt>
                <c:pt idx="2">
                  <c:v>0</c:v>
                </c:pt>
                <c:pt idx="3">
                  <c:v>0</c:v>
                </c:pt>
              </c:numCache>
            </c:numRef>
          </c:val>
          <c:extLst>
            <c:ext xmlns:c16="http://schemas.microsoft.com/office/drawing/2014/chart" uri="{C3380CC4-5D6E-409C-BE32-E72D297353CC}">
              <c16:uniqueId val="{00000000-724D-4F7C-9E01-78C73313BAE0}"/>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Value</c:v>
                </c:pt>
                <c:pt idx="3">
                  <c:v>Small Cap</c:v>
                </c:pt>
              </c:strCache>
            </c:strRef>
          </c:cat>
          <c:val>
            <c:numRef>
              <c:f>Sheet1!$C$3:$C$6</c:f>
              <c:numCache>
                <c:formatCode>0.00</c:formatCode>
                <c:ptCount val="4"/>
                <c:pt idx="0">
                  <c:v>3.81</c:v>
                </c:pt>
                <c:pt idx="1">
                  <c:v>3.78</c:v>
                </c:pt>
                <c:pt idx="2">
                  <c:v>3.75</c:v>
                </c:pt>
                <c:pt idx="3">
                  <c:v>3.6</c:v>
                </c:pt>
              </c:numCache>
            </c:numRef>
          </c:val>
          <c:extLst>
            <c:ext xmlns:c16="http://schemas.microsoft.com/office/drawing/2014/chart" uri="{C3380CC4-5D6E-409C-BE32-E72D297353CC}">
              <c16:uniqueId val="{00000001-724D-4F7C-9E01-78C73313BAE0}"/>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baseline="0">
                    <a:solidFill>
                      <a:srgbClr val="C00000"/>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c:formatCode>
                <c:ptCount val="4"/>
                <c:pt idx="0">
                  <c:v>0</c:v>
                </c:pt>
                <c:pt idx="1">
                  <c:v>0</c:v>
                </c:pt>
                <c:pt idx="2">
                  <c:v>0</c:v>
                </c:pt>
                <c:pt idx="3">
                  <c:v>0</c:v>
                </c:pt>
              </c:numCache>
            </c:numRef>
          </c:val>
          <c:extLst>
            <c:ext xmlns:c16="http://schemas.microsoft.com/office/drawing/2014/chart" uri="{C3380CC4-5D6E-409C-BE32-E72D297353CC}">
              <c16:uniqueId val="{00000002-724D-4F7C-9E01-78C73313BAE0}"/>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c:formatCode>
                <c:ptCount val="4"/>
                <c:pt idx="0">
                  <c:v>4</c:v>
                </c:pt>
                <c:pt idx="1">
                  <c:v>3.96</c:v>
                </c:pt>
                <c:pt idx="2">
                  <c:v>3.91</c:v>
                </c:pt>
                <c:pt idx="3">
                  <c:v>3.87</c:v>
                </c:pt>
              </c:numCache>
            </c:numRef>
          </c:val>
          <c:extLst>
            <c:ext xmlns:c16="http://schemas.microsoft.com/office/drawing/2014/chart" uri="{C3380CC4-5D6E-409C-BE32-E72D297353CC}">
              <c16:uniqueId val="{00000003-724D-4F7C-9E01-78C73313BAE0}"/>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in val="0"/>
        </c:scaling>
        <c:delete val="0"/>
        <c:axPos val="b"/>
        <c:numFmt formatCode="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2996426851921885"/>
          <c:y val="2.5664712361109426E-2"/>
          <c:w val="0.4127985847603482"/>
          <c:h val="9.0715476639608605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0.06881</cdr:x>
      <cdr:y>0.84373</cdr:y>
    </cdr:from>
    <cdr:to>
      <cdr:x>0.14262</cdr:x>
      <cdr:y>0.89793</cdr:y>
    </cdr:to>
    <cdr:sp macro="" textlink="">
      <cdr:nvSpPr>
        <cdr:cNvPr id="6" name="TextBox 16"/>
        <cdr:cNvSpPr txBox="1"/>
      </cdr:nvSpPr>
      <cdr:spPr>
        <a:xfrm xmlns:a="http://schemas.openxmlformats.org/drawingml/2006/main">
          <a:off x="226414" y="2155891"/>
          <a:ext cx="242853" cy="138492"/>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0.17706</cdr:x>
      <cdr:y>0.84373</cdr:y>
    </cdr:from>
    <cdr:to>
      <cdr:x>0.25415</cdr:x>
      <cdr:y>0.89793</cdr:y>
    </cdr:to>
    <cdr:sp macro="" textlink="">
      <cdr:nvSpPr>
        <cdr:cNvPr id="7" name="TextBox 22"/>
        <cdr:cNvSpPr txBox="1"/>
      </cdr:nvSpPr>
      <cdr:spPr>
        <a:xfrm xmlns:a="http://schemas.openxmlformats.org/drawingml/2006/main">
          <a:off x="582572" y="2155891"/>
          <a:ext cx="253658"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0.30218</cdr:x>
      <cdr:y>0.84373</cdr:y>
    </cdr:from>
    <cdr:to>
      <cdr:x>0.38406</cdr:x>
      <cdr:y>0.89793</cdr:y>
    </cdr:to>
    <cdr:sp macro="" textlink="">
      <cdr:nvSpPr>
        <cdr:cNvPr id="8" name="TextBox 24"/>
        <cdr:cNvSpPr txBox="1"/>
      </cdr:nvSpPr>
      <cdr:spPr>
        <a:xfrm xmlns:a="http://schemas.openxmlformats.org/drawingml/2006/main">
          <a:off x="994248" y="2155891"/>
          <a:ext cx="269402"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0.67429</cdr:x>
      <cdr:y>0.84373</cdr:y>
    </cdr:from>
    <cdr:to>
      <cdr:x>0.76469</cdr:x>
      <cdr:y>0.89793</cdr:y>
    </cdr:to>
    <cdr:sp macro="" textlink="">
      <cdr:nvSpPr>
        <cdr:cNvPr id="9" name="TextBox 25"/>
        <cdr:cNvSpPr txBox="1"/>
      </cdr:nvSpPr>
      <cdr:spPr>
        <a:xfrm xmlns:a="http://schemas.openxmlformats.org/drawingml/2006/main">
          <a:off x="2218587" y="2155892"/>
          <a:ext cx="29744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5/23/2023</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482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89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8" Type="http://schemas.openxmlformats.org/officeDocument/2006/relationships/chart" Target="../charts/chart19.xml"/><Relationship Id="rId3" Type="http://schemas.openxmlformats.org/officeDocument/2006/relationships/chart" Target="../charts/chart17.xml"/><Relationship Id="rId7" Type="http://schemas.openxmlformats.org/officeDocument/2006/relationships/chart" Target="../charts/chart18.xml"/><Relationship Id="rId12"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oleObject" Target="../embeddings/oleObject2.bin"/><Relationship Id="rId11" Type="http://schemas.openxmlformats.org/officeDocument/2006/relationships/chart" Target="../charts/chart22.xml"/><Relationship Id="rId5" Type="http://schemas.openxmlformats.org/officeDocument/2006/relationships/image" Target="../media/image2.emf"/><Relationship Id="rId10" Type="http://schemas.openxmlformats.org/officeDocument/2006/relationships/chart" Target="../charts/chart21.xml"/><Relationship Id="rId4" Type="http://schemas.openxmlformats.org/officeDocument/2006/relationships/oleObject" Target="../embeddings/oleObject1.bin"/><Relationship Id="rId9" Type="http://schemas.openxmlformats.org/officeDocument/2006/relationships/chart" Target="../charts/chart2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50360" y="4334726"/>
            <a:ext cx="4879340" cy="1883198"/>
          </a:xfrm>
        </p:spPr>
        <p:txBody>
          <a:bodyPr/>
          <a:lstStyle/>
          <a:p>
            <a:r>
              <a:rPr lang="en-US" dirty="0">
                <a:highlight>
                  <a:srgbClr val="FFFFFF"/>
                </a:highlight>
              </a:rPr>
              <a:t>Q1</a:t>
            </a:r>
          </a:p>
        </p:txBody>
      </p:sp>
      <p:sp>
        <p:nvSpPr>
          <p:cNvPr id="5" name="Subtitle 4"/>
          <p:cNvSpPr>
            <a:spLocks noGrp="1"/>
          </p:cNvSpPr>
          <p:nvPr>
            <p:ph type="subTitle" idx="1"/>
          </p:nvPr>
        </p:nvSpPr>
        <p:spPr>
          <a:xfrm>
            <a:off x="4626860" y="6416045"/>
            <a:ext cx="4818380" cy="384494"/>
          </a:xfrm>
        </p:spPr>
        <p:txBody>
          <a:bodyPr/>
          <a:lstStyle/>
          <a:p>
            <a:r>
              <a:rPr lang="en-US" dirty="0"/>
              <a:t>Quarterly Market Review</a:t>
            </a:r>
          </a:p>
        </p:txBody>
      </p:sp>
      <p:sp>
        <p:nvSpPr>
          <p:cNvPr id="8" name="Text Placeholder 7"/>
          <p:cNvSpPr>
            <a:spLocks noGrp="1"/>
          </p:cNvSpPr>
          <p:nvPr>
            <p:ph type="body" sz="quarter" idx="11"/>
          </p:nvPr>
        </p:nvSpPr>
        <p:spPr>
          <a:xfrm>
            <a:off x="4626860" y="6847523"/>
            <a:ext cx="4818380" cy="457200"/>
          </a:xfrm>
        </p:spPr>
        <p:txBody>
          <a:bodyPr/>
          <a:lstStyle/>
          <a:p>
            <a:r>
              <a:rPr lang="en-US" dirty="0">
                <a:highlight>
                  <a:srgbClr val="FFFFFF"/>
                </a:highlight>
              </a:rPr>
              <a:t>First Quarter 2023</a:t>
            </a:r>
          </a:p>
        </p:txBody>
      </p:sp>
      <p:pic>
        <p:nvPicPr>
          <p:cNvPr id="23" name="Picture Placeholder 22" descr="Graphical user interface, application&#10;&#10;Description automatically generated">
            <a:extLst>
              <a:ext uri="{FF2B5EF4-FFF2-40B4-BE49-F238E27FC236}">
                <a16:creationId xmlns:a16="http://schemas.microsoft.com/office/drawing/2014/main" id="{2B8BEBC3-5678-2882-9229-1908A54DCDE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9965" b="29965"/>
          <a:stretch>
            <a:fillRect/>
          </a:stretch>
        </p:blipFill>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57966"/>
            <a:ext cx="9052560" cy="521864"/>
          </a:xfrm>
        </p:spPr>
        <p:txBody>
          <a:bodyPr/>
          <a:lstStyle/>
          <a:p>
            <a:r>
              <a:rPr lang="en-US" dirty="0"/>
              <a:t>Country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sp>
        <p:nvSpPr>
          <p:cNvPr id="17" name="Text Placeholder 16"/>
          <p:cNvSpPr>
            <a:spLocks noGrp="1"/>
          </p:cNvSpPr>
          <p:nvPr>
            <p:ph type="body" sz="quarter" idx="15"/>
          </p:nvPr>
        </p:nvSpPr>
        <p:spPr/>
        <p:txBody>
          <a:bodyPr/>
          <a:lstStyle/>
          <a:p>
            <a:r>
              <a:rPr lang="en-GB" b="1" dirty="0"/>
              <a:t>Past performance is no guarantee of future results.</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2023, all rights reserved.</a:t>
            </a:r>
          </a:p>
        </p:txBody>
      </p:sp>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grpSp>
        <p:nvGrpSpPr>
          <p:cNvPr id="5" name="Group 4">
            <a:extLst>
              <a:ext uri="{FF2B5EF4-FFF2-40B4-BE49-F238E27FC236}">
                <a16:creationId xmlns:a16="http://schemas.microsoft.com/office/drawing/2014/main" id="{5C8E553A-85CF-4769-96BE-4D3F5F023C60}"/>
              </a:ext>
            </a:extLst>
          </p:cNvPr>
          <p:cNvGrpSpPr/>
          <p:nvPr/>
        </p:nvGrpSpPr>
        <p:grpSpPr>
          <a:xfrm>
            <a:off x="609600" y="1800236"/>
            <a:ext cx="9027160" cy="4876151"/>
            <a:chOff x="578928" y="2486025"/>
            <a:chExt cx="9052560" cy="4308596"/>
          </a:xfrm>
        </p:grpSpPr>
        <p:graphicFrame>
          <p:nvGraphicFramePr>
            <p:cNvPr id="23" name="Chart 22">
              <a:extLst>
                <a:ext uri="{FF2B5EF4-FFF2-40B4-BE49-F238E27FC236}">
                  <a16:creationId xmlns:a16="http://schemas.microsoft.com/office/drawing/2014/main" id="{0AA7D450-3EFE-48D2-B177-6CDAD87391C1}"/>
                </a:ext>
              </a:extLst>
            </p:cNvPr>
            <p:cNvGraphicFramePr/>
            <p:nvPr>
              <p:extLst>
                <p:ext uri="{D42A27DB-BD31-4B8C-83A1-F6EECF244321}">
                  <p14:modId xmlns:p14="http://schemas.microsoft.com/office/powerpoint/2010/main" val="3204150396"/>
                </p:ext>
              </p:extLst>
            </p:nvPr>
          </p:nvGraphicFramePr>
          <p:xfrm>
            <a:off x="578928" y="2486025"/>
            <a:ext cx="9052560" cy="430859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09F3BA36-B609-4FD3-A9F5-BE5074B62344}"/>
                </a:ext>
              </a:extLst>
            </p:cNvPr>
            <p:cNvSpPr txBox="1"/>
            <p:nvPr/>
          </p:nvSpPr>
          <p:spPr>
            <a:xfrm rot="16200000">
              <a:off x="3450637" y="6026112"/>
              <a:ext cx="523875" cy="230832"/>
            </a:xfrm>
            <a:prstGeom prst="rect">
              <a:avLst/>
            </a:prstGeom>
            <a:noFill/>
          </p:spPr>
          <p:txBody>
            <a:bodyPr wrap="square" rtlCol="0">
              <a:spAutoFit/>
            </a:bodyPr>
            <a:lstStyle/>
            <a:p>
              <a:pPr algn="r"/>
              <a:r>
                <a:rPr lang="en-US" sz="900" dirty="0">
                  <a:solidFill>
                    <a:srgbClr val="35627D"/>
                  </a:solidFill>
                  <a:latin typeface="Arial" panose="020B0604020202020204" pitchFamily="34" charset="0"/>
                  <a:cs typeface="Arial" panose="020B0604020202020204" pitchFamily="34" charset="0"/>
                </a:rPr>
                <a:t>Global</a:t>
              </a:r>
            </a:p>
          </p:txBody>
        </p:sp>
      </p:grpSp>
      <p:pic>
        <p:nvPicPr>
          <p:cNvPr id="7" name="Picture Placeholder 4" descr="Graphical user interface, application&#10;&#10;Description automatically generated">
            <a:extLst>
              <a:ext uri="{FF2B5EF4-FFF2-40B4-BE49-F238E27FC236}">
                <a16:creationId xmlns:a16="http://schemas.microsoft.com/office/drawing/2014/main" id="{D0E34C12-EBF2-F298-E680-DEE0870D800B}"/>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40846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57966"/>
            <a:ext cx="9052560" cy="521864"/>
          </a:xfrm>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11</a:t>
            </a:fld>
            <a:endParaRPr lang="en-US" dirty="0"/>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2023 S&amp;P Dow Jones Indices LLC, a division of S&amp;P Global. All rights reserved.</a:t>
            </a:r>
          </a:p>
        </p:txBody>
      </p:sp>
      <p:sp>
        <p:nvSpPr>
          <p:cNvPr id="12" name="Text Placeholder 11"/>
          <p:cNvSpPr>
            <a:spLocks noGrp="1"/>
          </p:cNvSpPr>
          <p:nvPr>
            <p:ph type="body" sz="quarter" idx="18"/>
          </p:nvPr>
        </p:nvSpPr>
        <p:spPr>
          <a:xfrm>
            <a:off x="540295" y="1780207"/>
            <a:ext cx="3460205" cy="1406661"/>
          </a:xfrm>
        </p:spPr>
        <p:txBody>
          <a:bodyPr/>
          <a:lstStyle/>
          <a:p>
            <a:r>
              <a:rPr lang="en-US" dirty="0"/>
              <a:t>US real estate investment trusts outperformed non-US REITs during the quarter.</a:t>
            </a:r>
          </a:p>
        </p:txBody>
      </p:sp>
      <p:graphicFrame>
        <p:nvGraphicFramePr>
          <p:cNvPr id="14" name="Chart 13"/>
          <p:cNvGraphicFramePr/>
          <p:nvPr>
            <p:extLst>
              <p:ext uri="{D42A27DB-BD31-4B8C-83A1-F6EECF244321}">
                <p14:modId xmlns:p14="http://schemas.microsoft.com/office/powerpoint/2010/main" val="3915747904"/>
              </p:ext>
            </p:extLst>
          </p:nvPr>
        </p:nvGraphicFramePr>
        <p:xfrm>
          <a:off x="4635169" y="2140299"/>
          <a:ext cx="5001592" cy="18790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780676194"/>
              </p:ext>
            </p:extLst>
          </p:nvPr>
        </p:nvGraphicFramePr>
        <p:xfrm>
          <a:off x="343545" y="5035192"/>
          <a:ext cx="3841821" cy="1818751"/>
        </p:xfrm>
        <a:graphic>
          <a:graphicData uri="http://schemas.openxmlformats.org/drawingml/2006/chart">
            <c:chart xmlns:c="http://schemas.openxmlformats.org/drawingml/2006/chart" xmlns:r="http://schemas.openxmlformats.org/officeDocument/2006/relationships" r:id="rId4"/>
          </a:graphicData>
        </a:graphic>
      </p:graphicFrame>
      <p:sp>
        <p:nvSpPr>
          <p:cNvPr id="25" name="Content Placeholder 10">
            <a:extLst>
              <a:ext uri="{FF2B5EF4-FFF2-40B4-BE49-F238E27FC236}">
                <a16:creationId xmlns:a16="http://schemas.microsoft.com/office/drawing/2014/main" id="{3194437D-73C5-4BA6-8996-B3E8C57AE4D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a:p>
            <a:pPr marL="0" lvl="1" indent="0">
              <a:spcBef>
                <a:spcPts val="0"/>
              </a:spcBef>
              <a:buNone/>
            </a:pPr>
            <a:endParaRPr lang="en-US" sz="1000" b="1" dirty="0">
              <a:solidFill>
                <a:schemeClr val="tx2"/>
              </a:solidFill>
            </a:endParaRPr>
          </a:p>
        </p:txBody>
      </p:sp>
      <p:grpSp>
        <p:nvGrpSpPr>
          <p:cNvPr id="26" name="Group 25">
            <a:extLst>
              <a:ext uri="{FF2B5EF4-FFF2-40B4-BE49-F238E27FC236}">
                <a16:creationId xmlns:a16="http://schemas.microsoft.com/office/drawing/2014/main" id="{936AB200-BD9D-467F-B576-F97366643E89}"/>
              </a:ext>
            </a:extLst>
          </p:cNvPr>
          <p:cNvGrpSpPr/>
          <p:nvPr/>
        </p:nvGrpSpPr>
        <p:grpSpPr>
          <a:xfrm>
            <a:off x="4635169" y="1798133"/>
            <a:ext cx="4813631" cy="342590"/>
            <a:chOff x="4635169" y="1826708"/>
            <a:chExt cx="4813631" cy="342590"/>
          </a:xfrm>
        </p:grpSpPr>
        <p:sp>
          <p:nvSpPr>
            <p:cNvPr id="27" name="Content Placeholder 9">
              <a:extLst>
                <a:ext uri="{FF2B5EF4-FFF2-40B4-BE49-F238E27FC236}">
                  <a16:creationId xmlns:a16="http://schemas.microsoft.com/office/drawing/2014/main" id="{AED6F826-6AAF-4A88-9D0B-9C3C9C3981F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8" name="Straight Connector 27">
              <a:extLst>
                <a:ext uri="{FF2B5EF4-FFF2-40B4-BE49-F238E27FC236}">
                  <a16:creationId xmlns:a16="http://schemas.microsoft.com/office/drawing/2014/main" id="{F7428DA5-D928-420C-9404-74F8A646B0E1}"/>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0359950-77E8-4F48-9033-802D1E0348E3}"/>
              </a:ext>
            </a:extLst>
          </p:cNvPr>
          <p:cNvGrpSpPr/>
          <p:nvPr/>
        </p:nvGrpSpPr>
        <p:grpSpPr>
          <a:xfrm>
            <a:off x="4637281" y="4790616"/>
            <a:ext cx="4811519" cy="355735"/>
            <a:chOff x="4637281" y="4790616"/>
            <a:chExt cx="4811519" cy="355735"/>
          </a:xfrm>
        </p:grpSpPr>
        <p:sp>
          <p:nvSpPr>
            <p:cNvPr id="30" name="Content Placeholder 23">
              <a:extLst>
                <a:ext uri="{FF2B5EF4-FFF2-40B4-BE49-F238E27FC236}">
                  <a16:creationId xmlns:a16="http://schemas.microsoft.com/office/drawing/2014/main" id="{9EF5A10D-2243-410E-9019-DCE1F86CD79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1" name="Straight Connector 30">
              <a:extLst>
                <a:ext uri="{FF2B5EF4-FFF2-40B4-BE49-F238E27FC236}">
                  <a16:creationId xmlns:a16="http://schemas.microsoft.com/office/drawing/2014/main" id="{F2C7F7A5-51B0-4BEB-916E-B7894183DDB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0" name="Table 19">
            <a:extLst>
              <a:ext uri="{FF2B5EF4-FFF2-40B4-BE49-F238E27FC236}">
                <a16:creationId xmlns:a16="http://schemas.microsoft.com/office/drawing/2014/main" id="{29F4126C-46E5-4761-8EA8-0072250F0AF5}"/>
              </a:ext>
            </a:extLst>
          </p:cNvPr>
          <p:cNvGraphicFramePr>
            <a:graphicFrameLocks noGrp="1"/>
          </p:cNvGraphicFramePr>
          <p:nvPr>
            <p:extLst>
              <p:ext uri="{D42A27DB-BD31-4B8C-83A1-F6EECF244321}">
                <p14:modId xmlns:p14="http://schemas.microsoft.com/office/powerpoint/2010/main" val="3637175196"/>
              </p:ext>
            </p:extLst>
          </p:nvPr>
        </p:nvGraphicFramePr>
        <p:xfrm>
          <a:off x="4725670" y="5064361"/>
          <a:ext cx="4723129" cy="762524"/>
        </p:xfrm>
        <a:graphic>
          <a:graphicData uri="http://schemas.openxmlformats.org/drawingml/2006/table">
            <a:tbl>
              <a:tblPr>
                <a:tableStyleId>{5C22544A-7EE6-4342-B048-85BDC9FD1C3A}</a:tableStyleId>
              </a:tblPr>
              <a:tblGrid>
                <a:gridCol w="1412034">
                  <a:extLst>
                    <a:ext uri="{9D8B030D-6E8A-4147-A177-3AD203B41FA5}">
                      <a16:colId xmlns:a16="http://schemas.microsoft.com/office/drawing/2014/main" val="20000"/>
                    </a:ext>
                  </a:extLst>
                </a:gridCol>
                <a:gridCol w="662219">
                  <a:extLst>
                    <a:ext uri="{9D8B030D-6E8A-4147-A177-3AD203B41FA5}">
                      <a16:colId xmlns:a16="http://schemas.microsoft.com/office/drawing/2014/main" val="851030634"/>
                    </a:ext>
                  </a:extLst>
                </a:gridCol>
                <a:gridCol w="662219">
                  <a:extLst>
                    <a:ext uri="{9D8B030D-6E8A-4147-A177-3AD203B41FA5}">
                      <a16:colId xmlns:a16="http://schemas.microsoft.com/office/drawing/2014/main" val="20001"/>
                    </a:ext>
                  </a:extLst>
                </a:gridCol>
                <a:gridCol w="662219">
                  <a:extLst>
                    <a:ext uri="{9D8B030D-6E8A-4147-A177-3AD203B41FA5}">
                      <a16:colId xmlns:a16="http://schemas.microsoft.com/office/drawing/2014/main" val="20003"/>
                    </a:ext>
                  </a:extLst>
                </a:gridCol>
                <a:gridCol w="662219">
                  <a:extLst>
                    <a:ext uri="{9D8B030D-6E8A-4147-A177-3AD203B41FA5}">
                      <a16:colId xmlns:a16="http://schemas.microsoft.com/office/drawing/2014/main" val="20004"/>
                    </a:ext>
                  </a:extLst>
                </a:gridCol>
                <a:gridCol w="662219">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US REITS</a:t>
                      </a:r>
                    </a:p>
                  </a:txBody>
                  <a:tcPr marL="46800" marR="7168" marT="7168" marB="0" anchor="ctr">
                    <a:noFill/>
                  </a:tcPr>
                </a:tc>
                <a:tc>
                  <a:txBody>
                    <a:bodyPr/>
                    <a:lstStyle/>
                    <a:p>
                      <a:pPr algn="ctr" fontAlgn="b"/>
                      <a:r>
                        <a:rPr lang="en-GB" sz="900" b="0" i="0" u="none" strike="noStrike">
                          <a:solidFill>
                            <a:schemeClr val="tx1"/>
                          </a:solidFill>
                          <a:effectLst/>
                          <a:latin typeface="+mn-lt"/>
                        </a:rPr>
                        <a:t>2.77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-20.98</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4.66</a:t>
                      </a:r>
                    </a:p>
                  </a:txBody>
                  <a:tcPr marL="0" marR="0" marT="0" marB="0" anchor="ctr">
                    <a:noFill/>
                  </a:tcPr>
                </a:tc>
                <a:tc>
                  <a:txBody>
                    <a:bodyPr/>
                    <a:lstStyle/>
                    <a:p>
                      <a:pPr algn="ctr" fontAlgn="b"/>
                      <a:r>
                        <a:rPr lang="en-GB" sz="900" b="0" i="0" u="none" strike="noStrike">
                          <a:solidFill>
                            <a:srgbClr val="000000"/>
                          </a:solidFill>
                          <a:effectLst/>
                          <a:latin typeface="+mn-lt"/>
                        </a:rPr>
                        <a:t>5.31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Global ex US REITS</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dirty="0">
                          <a:solidFill>
                            <a:srgbClr val="C00000"/>
                          </a:solidFill>
                          <a:effectLst/>
                          <a:latin typeface="+mn-lt"/>
                        </a:rPr>
                        <a:t>-0.90</a:t>
                      </a:r>
                    </a:p>
                  </a:txBody>
                  <a:tcPr marL="0" marR="0" marT="0" marB="0" anchor="ctr">
                    <a:noFill/>
                  </a:tcPr>
                </a:tc>
                <a:tc>
                  <a:txBody>
                    <a:bodyPr/>
                    <a:lstStyle/>
                    <a:p>
                      <a:pPr algn="ctr" fontAlgn="b"/>
                      <a:r>
                        <a:rPr lang="en-GB" sz="900" b="0" i="0" u="none" strike="noStrike" dirty="0">
                          <a:solidFill>
                            <a:srgbClr val="C00000"/>
                          </a:solidFill>
                          <a:effectLst/>
                          <a:latin typeface="+mn-lt"/>
                        </a:rPr>
                        <a:t>-20.93</a:t>
                      </a:r>
                    </a:p>
                  </a:txBody>
                  <a:tcPr marL="0" marR="0" marT="0" marB="0" anchor="ctr">
                    <a:noFill/>
                  </a:tcPr>
                </a:tc>
                <a:tc>
                  <a:txBody>
                    <a:bodyPr/>
                    <a:lstStyle/>
                    <a:p>
                      <a:pPr algn="ctr" fontAlgn="b"/>
                      <a:r>
                        <a:rPr lang="en-GB" sz="900" b="0" i="0" u="none" strike="noStrike" dirty="0">
                          <a:solidFill>
                            <a:schemeClr val="tx1"/>
                          </a:solidFill>
                          <a:effectLst/>
                          <a:latin typeface="+mn-lt"/>
                        </a:rPr>
                        <a:t>4.83</a:t>
                      </a:r>
                    </a:p>
                  </a:txBody>
                  <a:tcPr marL="0" marR="0" marT="0" marB="0" anchor="ctr">
                    <a:noFill/>
                  </a:tcPr>
                </a:tc>
                <a:tc>
                  <a:txBody>
                    <a:bodyPr/>
                    <a:lstStyle/>
                    <a:p>
                      <a:pPr algn="ctr" fontAlgn="b"/>
                      <a:r>
                        <a:rPr lang="en-GB" sz="900" b="0" i="0" u="none" strike="noStrike" dirty="0">
                          <a:solidFill>
                            <a:srgbClr val="C00000"/>
                          </a:solidFill>
                          <a:effectLst/>
                          <a:latin typeface="+mn-lt"/>
                        </a:rPr>
                        <a:t>-2.06</a:t>
                      </a:r>
                    </a:p>
                  </a:txBody>
                  <a:tcPr marL="0" marR="0" marT="0" marB="0" anchor="ctr">
                    <a:noFill/>
                  </a:tcPr>
                </a:tc>
                <a:tc>
                  <a:txBody>
                    <a:bodyPr/>
                    <a:lstStyle/>
                    <a:p>
                      <a:pPr algn="ctr" fontAlgn="b"/>
                      <a:r>
                        <a:rPr lang="en-GB" sz="900" b="0" i="0" u="none" strike="noStrike" dirty="0">
                          <a:solidFill>
                            <a:srgbClr val="000000"/>
                          </a:solidFill>
                          <a:effectLst/>
                          <a:latin typeface="+mn-lt"/>
                        </a:rPr>
                        <a:t>0.79</a:t>
                      </a:r>
                    </a:p>
                  </a:txBody>
                  <a:tcPr marL="0" marR="0" marT="0" marB="0" anchor="ctr">
                    <a:noFill/>
                  </a:tcPr>
                </a:tc>
                <a:extLst>
                  <a:ext uri="{0D108BD9-81ED-4DB2-BD59-A6C34878D82A}">
                    <a16:rowId xmlns:a16="http://schemas.microsoft.com/office/drawing/2014/main" val="10004"/>
                  </a:ext>
                </a:extLst>
              </a:tr>
            </a:tbl>
          </a:graphicData>
        </a:graphic>
      </p:graphicFrame>
      <p:cxnSp>
        <p:nvCxnSpPr>
          <p:cNvPr id="22" name="Straight Connector 21">
            <a:extLst>
              <a:ext uri="{FF2B5EF4-FFF2-40B4-BE49-F238E27FC236}">
                <a16:creationId xmlns:a16="http://schemas.microsoft.com/office/drawing/2014/main" id="{0613911B-DDAF-49A2-9A95-0F9FEE9ADA87}"/>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Placeholder 4" descr="Graphical user interface, application&#10;&#10;Description automatically generated">
            <a:extLst>
              <a:ext uri="{FF2B5EF4-FFF2-40B4-BE49-F238E27FC236}">
                <a16:creationId xmlns:a16="http://schemas.microsoft.com/office/drawing/2014/main" id="{30972755-F0E1-8C4E-2736-B69EF227284B}"/>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01300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3537066298"/>
              </p:ext>
            </p:extLst>
          </p:nvPr>
        </p:nvGraphicFramePr>
        <p:xfrm>
          <a:off x="4709069" y="1706739"/>
          <a:ext cx="4761781" cy="506553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0287" y="657966"/>
            <a:ext cx="9052560" cy="521864"/>
          </a:xfrm>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sp>
        <p:nvSpPr>
          <p:cNvPr id="4" name="Text Placeholder 3"/>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a:xfrm>
            <a:off x="540295" y="1786735"/>
            <a:ext cx="3560857" cy="2788150"/>
          </a:xfrm>
        </p:spPr>
        <p:txBody>
          <a:bodyPr/>
          <a:lstStyle/>
          <a:p>
            <a:r>
              <a:rPr lang="en-US" dirty="0"/>
              <a:t>The Bloomberg Commodity Total Return Index returned </a:t>
            </a:r>
            <a:br>
              <a:rPr lang="en-US" dirty="0"/>
            </a:br>
            <a:r>
              <a:rPr lang="en-US" dirty="0"/>
              <a:t>-5.36% for the first quarter of 2023.</a:t>
            </a:r>
          </a:p>
          <a:p>
            <a:r>
              <a:rPr lang="en-US" dirty="0"/>
              <a:t>Natural Gas and Nickel were the worst performers, returning </a:t>
            </a:r>
            <a:br>
              <a:rPr lang="en-US" dirty="0"/>
            </a:br>
            <a:r>
              <a:rPr lang="en-US" dirty="0"/>
              <a:t>-50.99% and -21.38% during the quarter, respectively. Sugar and Copper were the best performers, returning +18.87% and +7.09% during the quarter, respectively. </a:t>
            </a:r>
          </a:p>
        </p:txBody>
      </p:sp>
      <p:sp>
        <p:nvSpPr>
          <p:cNvPr id="14" name="TextBox 13">
            <a:extLst>
              <a:ext uri="{FF2B5EF4-FFF2-40B4-BE49-F238E27FC236}">
                <a16:creationId xmlns:a16="http://schemas.microsoft.com/office/drawing/2014/main" id="{E3727012-40E0-4AE9-B47D-EAB6060B95A9}"/>
              </a:ext>
            </a:extLst>
          </p:cNvPr>
          <p:cNvSpPr txBox="1"/>
          <p:nvPr/>
        </p:nvSpPr>
        <p:spPr bwMode="auto">
          <a:xfrm>
            <a:off x="513536" y="4817975"/>
            <a:ext cx="38012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8" name="Group 17">
            <a:extLst>
              <a:ext uri="{FF2B5EF4-FFF2-40B4-BE49-F238E27FC236}">
                <a16:creationId xmlns:a16="http://schemas.microsoft.com/office/drawing/2014/main" id="{0F68A45C-6A28-4C7A-BFEF-55627F214A06}"/>
              </a:ext>
            </a:extLst>
          </p:cNvPr>
          <p:cNvGrpSpPr/>
          <p:nvPr/>
        </p:nvGrpSpPr>
        <p:grpSpPr>
          <a:xfrm>
            <a:off x="4635169" y="1798133"/>
            <a:ext cx="4813631" cy="342590"/>
            <a:chOff x="4635169" y="1826708"/>
            <a:chExt cx="4813631" cy="342590"/>
          </a:xfrm>
        </p:grpSpPr>
        <p:sp>
          <p:nvSpPr>
            <p:cNvPr id="19" name="Content Placeholder 9">
              <a:extLst>
                <a:ext uri="{FF2B5EF4-FFF2-40B4-BE49-F238E27FC236}">
                  <a16:creationId xmlns:a16="http://schemas.microsoft.com/office/drawing/2014/main" id="{8D1BAE29-DB4D-466F-80B0-7256E8044F3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EADD9983-4244-49C8-9F21-DD4B86B7AED8}"/>
                </a:ext>
              </a:extLst>
            </p:cNvPr>
            <p:cNvCxnSpPr>
              <a:cxnSpLocks/>
            </p:cNvCxnSpPr>
            <p:nvPr/>
          </p:nvCxnSpPr>
          <p:spPr>
            <a:xfrm flipV="1">
              <a:off x="4724400" y="2076524"/>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a:extLst>
              <a:ext uri="{FF2B5EF4-FFF2-40B4-BE49-F238E27FC236}">
                <a16:creationId xmlns:a16="http://schemas.microsoft.com/office/drawing/2014/main" id="{1DDE0D63-D350-4C57-95B6-E73EF3129D33}"/>
              </a:ext>
            </a:extLst>
          </p:cNvPr>
          <p:cNvCxnSpPr>
            <a:cxnSpLocks/>
          </p:cNvCxnSpPr>
          <p:nvPr/>
        </p:nvCxnSpPr>
        <p:spPr>
          <a:xfrm flipV="1">
            <a:off x="618638" y="5033043"/>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a:extLst>
              <a:ext uri="{FF2B5EF4-FFF2-40B4-BE49-F238E27FC236}">
                <a16:creationId xmlns:a16="http://schemas.microsoft.com/office/drawing/2014/main" id="{2C438C0C-7136-4B65-8EFE-460B9820C30C}"/>
              </a:ext>
            </a:extLst>
          </p:cNvPr>
          <p:cNvGraphicFramePr>
            <a:graphicFrameLocks noGrp="1"/>
          </p:cNvGraphicFramePr>
          <p:nvPr>
            <p:extLst>
              <p:ext uri="{D42A27DB-BD31-4B8C-83A1-F6EECF244321}">
                <p14:modId xmlns:p14="http://schemas.microsoft.com/office/powerpoint/2010/main" val="235846229"/>
              </p:ext>
            </p:extLst>
          </p:nvPr>
        </p:nvGraphicFramePr>
        <p:xfrm>
          <a:off x="604839" y="5065839"/>
          <a:ext cx="3605214" cy="553289"/>
        </p:xfrm>
        <a:graphic>
          <a:graphicData uri="http://schemas.openxmlformats.org/drawingml/2006/table">
            <a:tbl>
              <a:tblPr>
                <a:tableStyleId>{5C22544A-7EE6-4342-B048-85BDC9FD1C3A}</a:tableStyleId>
              </a:tblPr>
              <a:tblGrid>
                <a:gridCol w="843332">
                  <a:extLst>
                    <a:ext uri="{9D8B030D-6E8A-4147-A177-3AD203B41FA5}">
                      <a16:colId xmlns:a16="http://schemas.microsoft.com/office/drawing/2014/main" val="20000"/>
                    </a:ext>
                  </a:extLst>
                </a:gridCol>
                <a:gridCol w="560570">
                  <a:extLst>
                    <a:ext uri="{9D8B030D-6E8A-4147-A177-3AD203B41FA5}">
                      <a16:colId xmlns:a16="http://schemas.microsoft.com/office/drawing/2014/main" val="851030634"/>
                    </a:ext>
                  </a:extLst>
                </a:gridCol>
                <a:gridCol w="550328">
                  <a:extLst>
                    <a:ext uri="{9D8B030D-6E8A-4147-A177-3AD203B41FA5}">
                      <a16:colId xmlns:a16="http://schemas.microsoft.com/office/drawing/2014/main" val="20001"/>
                    </a:ext>
                  </a:extLst>
                </a:gridCol>
                <a:gridCol w="550328">
                  <a:extLst>
                    <a:ext uri="{9D8B030D-6E8A-4147-A177-3AD203B41FA5}">
                      <a16:colId xmlns:a16="http://schemas.microsoft.com/office/drawing/2014/main" val="20003"/>
                    </a:ext>
                  </a:extLst>
                </a:gridCol>
                <a:gridCol w="550328">
                  <a:extLst>
                    <a:ext uri="{9D8B030D-6E8A-4147-A177-3AD203B41FA5}">
                      <a16:colId xmlns:a16="http://schemas.microsoft.com/office/drawing/2014/main" val="20004"/>
                    </a:ext>
                  </a:extLst>
                </a:gridCol>
                <a:gridCol w="550328">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8959" marR="107513"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0312">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dirty="0">
                          <a:solidFill>
                            <a:srgbClr val="000000"/>
                          </a:solidFill>
                          <a:effectLst/>
                          <a:latin typeface="+mn-lt"/>
                          <a:ea typeface="+mn-ea"/>
                          <a:cs typeface="+mn-cs"/>
                        </a:rPr>
                        <a:t>Commodities</a:t>
                      </a:r>
                    </a:p>
                  </a:txBody>
                  <a:tcPr marL="46800" marR="7168" marT="7168" marB="0" anchor="ctr">
                    <a:noFill/>
                  </a:tcPr>
                </a:tc>
                <a:tc>
                  <a:txBody>
                    <a:bodyPr/>
                    <a:lstStyle/>
                    <a:p>
                      <a:pPr algn="ctr" fontAlgn="b"/>
                      <a:r>
                        <a:rPr lang="en-GB" sz="800" b="0" i="0" u="none" strike="noStrike" dirty="0">
                          <a:solidFill>
                            <a:srgbClr val="C00000"/>
                          </a:solidFill>
                          <a:effectLst/>
                          <a:latin typeface="+mn-lt"/>
                        </a:rPr>
                        <a:t>-5.36</a:t>
                      </a:r>
                    </a:p>
                  </a:txBody>
                  <a:tcPr marL="0" marR="0" marT="0" marB="0" anchor="ctr">
                    <a:noFill/>
                  </a:tcPr>
                </a:tc>
                <a:tc>
                  <a:txBody>
                    <a:bodyPr/>
                    <a:lstStyle/>
                    <a:p>
                      <a:pPr algn="ctr" fontAlgn="b"/>
                      <a:r>
                        <a:rPr lang="en-GB" sz="800" b="0" i="0" u="none" strike="noStrike" dirty="0">
                          <a:solidFill>
                            <a:srgbClr val="C00000"/>
                          </a:solidFill>
                          <a:effectLst/>
                          <a:latin typeface="+mn-lt"/>
                        </a:rPr>
                        <a:t>-12.49</a:t>
                      </a:r>
                    </a:p>
                  </a:txBody>
                  <a:tcPr marL="0" marR="0" marT="0" marB="0" anchor="ctr">
                    <a:noFill/>
                  </a:tcPr>
                </a:tc>
                <a:tc>
                  <a:txBody>
                    <a:bodyPr/>
                    <a:lstStyle/>
                    <a:p>
                      <a:pPr algn="ctr" fontAlgn="b"/>
                      <a:r>
                        <a:rPr lang="en-GB" sz="800" b="0" i="0" u="none" strike="noStrike">
                          <a:solidFill>
                            <a:srgbClr val="000000"/>
                          </a:solidFill>
                          <a:effectLst/>
                          <a:latin typeface="+mn-lt"/>
                        </a:rPr>
                        <a:t>20.82</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a:solidFill>
                            <a:srgbClr val="000000"/>
                          </a:solidFill>
                          <a:effectLst/>
                          <a:latin typeface="+mn-lt"/>
                        </a:rPr>
                        <a:t>5.36</a:t>
                      </a:r>
                      <a:endParaRPr lang="en-GB" sz="800" b="0" i="0" u="none" strike="noStrike" dirty="0">
                        <a:solidFill>
                          <a:srgbClr val="000000"/>
                        </a:solidFill>
                        <a:effectLst/>
                        <a:latin typeface="+mn-lt"/>
                      </a:endParaRPr>
                    </a:p>
                  </a:txBody>
                  <a:tcPr marL="0" marR="0" marT="0" marB="0" anchor="ctr">
                    <a:noFill/>
                  </a:tcPr>
                </a:tc>
                <a:tc>
                  <a:txBody>
                    <a:bodyPr/>
                    <a:lstStyle/>
                    <a:p>
                      <a:pPr algn="ctr" fontAlgn="b"/>
                      <a:r>
                        <a:rPr lang="en-GB" sz="800" b="0" i="0" u="none" strike="noStrike" dirty="0">
                          <a:solidFill>
                            <a:srgbClr val="C00000"/>
                          </a:solidFill>
                          <a:effectLst/>
                          <a:latin typeface="+mn-lt"/>
                        </a:rPr>
                        <a:t>-1.72</a:t>
                      </a:r>
                    </a:p>
                  </a:txBody>
                  <a:tcPr marL="0" marR="0" marT="0" marB="0" anchor="ctr">
                    <a:noFill/>
                  </a:tcPr>
                </a:tc>
                <a:extLst>
                  <a:ext uri="{0D108BD9-81ED-4DB2-BD59-A6C34878D82A}">
                    <a16:rowId xmlns:a16="http://schemas.microsoft.com/office/drawing/2014/main" val="10003"/>
                  </a:ext>
                </a:extLst>
              </a:tr>
            </a:tbl>
          </a:graphicData>
        </a:graphic>
      </p:graphicFrame>
      <p:pic>
        <p:nvPicPr>
          <p:cNvPr id="3" name="Picture Placeholder 4" descr="Graphical user interface, application&#10;&#10;Description automatically generated">
            <a:extLst>
              <a:ext uri="{FF2B5EF4-FFF2-40B4-BE49-F238E27FC236}">
                <a16:creationId xmlns:a16="http://schemas.microsoft.com/office/drawing/2014/main" id="{2484C0C7-5DB0-1780-74B4-94550E5748AA}"/>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345006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2124695470"/>
              </p:ext>
            </p:extLst>
          </p:nvPr>
        </p:nvGraphicFramePr>
        <p:xfrm>
          <a:off x="6458587" y="1869155"/>
          <a:ext cx="3290251" cy="2765030"/>
        </p:xfrm>
        <a:graphic>
          <a:graphicData uri="http://schemas.openxmlformats.org/drawingml/2006/chart">
            <c:chart xmlns:c="http://schemas.openxmlformats.org/drawingml/2006/chart" xmlns:r="http://schemas.openxmlformats.org/officeDocument/2006/relationships" r:id="rId3"/>
          </a:graphicData>
        </a:graphic>
      </p:graphicFrame>
      <p:cxnSp>
        <p:nvCxnSpPr>
          <p:cNvPr id="28" name="Straight Connector 27"/>
          <p:cNvCxnSpPr>
            <a:cxnSpLocks/>
          </p:cNvCxnSpPr>
          <p:nvPr/>
        </p:nvCxnSpPr>
        <p:spPr>
          <a:xfrm>
            <a:off x="3244040" y="1861360"/>
            <a:ext cx="0" cy="472041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sp>
        <p:nvSpPr>
          <p:cNvPr id="31" name="Text Placeholder 30"/>
          <p:cNvSpPr>
            <a:spLocks noGrp="1"/>
          </p:cNvSpPr>
          <p:nvPr>
            <p:ph type="body" sz="quarter" idx="15"/>
          </p:nvPr>
        </p:nvSpPr>
        <p:spPr>
          <a:xfrm>
            <a:off x="529811" y="7134371"/>
            <a:ext cx="8680855" cy="400050"/>
          </a:xfrm>
        </p:spPr>
        <p:txBody>
          <a:bodyPr/>
          <a:lstStyle/>
          <a:p>
            <a:r>
              <a:rPr lang="en-US" dirty="0"/>
              <a:t>1. Bloomberg US Treasury and US Corporate Bond Indices.</a:t>
            </a:r>
          </a:p>
          <a:p>
            <a:r>
              <a:rPr lang="en-US" dirty="0"/>
              <a:t>2. Bloomberg Municipal Bond Index.</a:t>
            </a:r>
          </a:p>
          <a:p>
            <a:r>
              <a:rPr lang="en-US" dirty="0"/>
              <a:t>One basis point (bps)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2023 FTSE Fixed Income LLC, all rights reserved. ICE </a:t>
            </a:r>
            <a:r>
              <a:rPr lang="en-US" dirty="0" err="1"/>
              <a:t>BofA</a:t>
            </a:r>
            <a:r>
              <a:rPr lang="en-US" dirty="0"/>
              <a:t> index data © 2023 ICE Data Indices, LLC. S&amp;P data © 2023 S&amp;P Dow Jones Indices LLC, a division of S&amp;P Global. All rights reserved. Bloomberg data provided by Bloomberg.</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9" name="Text Placeholder 8"/>
          <p:cNvSpPr>
            <a:spLocks noGrp="1"/>
          </p:cNvSpPr>
          <p:nvPr>
            <p:ph type="body" sz="quarter" idx="20"/>
          </p:nvPr>
        </p:nvSpPr>
        <p:spPr>
          <a:xfrm>
            <a:off x="537745" y="1798621"/>
            <a:ext cx="2623011" cy="4876800"/>
          </a:xfrm>
        </p:spPr>
        <p:txBody>
          <a:bodyPr/>
          <a:lstStyle/>
          <a:p>
            <a:pPr>
              <a:lnSpc>
                <a:spcPts val="1200"/>
              </a:lnSpc>
            </a:pPr>
            <a:r>
              <a:rPr lang="en-US" sz="900" dirty="0"/>
              <a:t>Within the US Treasury market during the first quarter of 2023, interest rates generally increased in the ultrashort-term segment and decreased in the short- to long-term segment.</a:t>
            </a:r>
          </a:p>
          <a:p>
            <a:pPr>
              <a:lnSpc>
                <a:spcPts val="1200"/>
              </a:lnSpc>
            </a:pPr>
            <a:r>
              <a:rPr lang="en-US" sz="900" dirty="0"/>
              <a:t>On the short end of the yield curve, the </a:t>
            </a:r>
            <a:br>
              <a:rPr lang="en-US" sz="900" dirty="0"/>
            </a:br>
            <a:r>
              <a:rPr lang="en-US" sz="900" dirty="0"/>
              <a:t>1-Month US Treasury Bill yield increased 62 basis points (bps) to 4.74%, while the 1-Year US Treasury Bill yield decreased 9 bps to 4.64%. The yield on the 2-Year US Treasury Note decreased 35 bps to 4.06%.</a:t>
            </a:r>
          </a:p>
          <a:p>
            <a:pPr>
              <a:lnSpc>
                <a:spcPts val="1200"/>
              </a:lnSpc>
            </a:pPr>
            <a:r>
              <a:rPr lang="en-US" sz="900" dirty="0"/>
              <a:t>The yield on the 5-Year US Treasury Note decreased 39 bps to 3.60%. The yield on the 10-Year US Treasury Note decreased 40 bps to 3.48%. The yield on the 30-Year US Treasury Bond decreased 30 bps to 3.67%. </a:t>
            </a:r>
          </a:p>
          <a:p>
            <a:pPr>
              <a:lnSpc>
                <a:spcPts val="1200"/>
              </a:lnSpc>
            </a:pPr>
            <a:r>
              <a:rPr lang="en-US" sz="900" dirty="0"/>
              <a:t>In terms of total returns, short-term US treasury bonds returned +1.87% while intermediate-term US treasury bonds returned +2.27%. Short-term corporate bonds returned +1.68% and intermediate-term corporate bonds returned +2.50%.</a:t>
            </a:r>
            <a:r>
              <a:rPr lang="en-US" sz="900" baseline="30000" dirty="0"/>
              <a:t>1</a:t>
            </a:r>
          </a:p>
          <a:p>
            <a:pPr>
              <a:lnSpc>
                <a:spcPts val="1200"/>
              </a:lnSpc>
            </a:pPr>
            <a:r>
              <a:rPr lang="en-US" sz="900" dirty="0"/>
              <a:t>The total returns for short- and intermediate-term municipal bonds were +1.37% and +2.35%, respectively. Within the municipal fixed income market, general obligation bonds returned +2.59% while revenue bonds returned +2.96%.</a:t>
            </a:r>
            <a:r>
              <a:rPr lang="en-US" sz="900" baseline="30000" dirty="0"/>
              <a:t>2</a:t>
            </a:r>
          </a:p>
        </p:txBody>
      </p:sp>
      <p:graphicFrame>
        <p:nvGraphicFramePr>
          <p:cNvPr id="13" name="Chart 12"/>
          <p:cNvGraphicFramePr/>
          <p:nvPr>
            <p:extLst>
              <p:ext uri="{D42A27DB-BD31-4B8C-83A1-F6EECF244321}">
                <p14:modId xmlns:p14="http://schemas.microsoft.com/office/powerpoint/2010/main" val="3064445008"/>
              </p:ext>
            </p:extLst>
          </p:nvPr>
        </p:nvGraphicFramePr>
        <p:xfrm>
          <a:off x="3308350" y="1780835"/>
          <a:ext cx="3290250" cy="2555191"/>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53200" y="1804757"/>
            <a:ext cx="3124200" cy="251464"/>
            <a:chOff x="6553200" y="1852382"/>
            <a:chExt cx="3124200" cy="251464"/>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5320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03846"/>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255377" y="1804757"/>
            <a:ext cx="3250197" cy="251464"/>
            <a:chOff x="6552350" y="1852382"/>
            <a:chExt cx="3105106" cy="251464"/>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52350" y="1852382"/>
              <a:ext cx="31051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a:cxnSpLocks/>
            </p:cNvCxnSpPr>
            <p:nvPr/>
          </p:nvCxnSpPr>
          <p:spPr>
            <a:xfrm>
              <a:off x="6627175" y="2103846"/>
              <a:ext cx="3002981"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32194" y="4464298"/>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grpSp>
        <p:nvGrpSpPr>
          <p:cNvPr id="5" name="Group 4">
            <a:extLst>
              <a:ext uri="{FF2B5EF4-FFF2-40B4-BE49-F238E27FC236}">
                <a16:creationId xmlns:a16="http://schemas.microsoft.com/office/drawing/2014/main" id="{16C13B3C-CEC1-43B8-B4A2-92176E592EA9}"/>
              </a:ext>
            </a:extLst>
          </p:cNvPr>
          <p:cNvGrpSpPr/>
          <p:nvPr/>
        </p:nvGrpSpPr>
        <p:grpSpPr>
          <a:xfrm>
            <a:off x="8695630" y="2057772"/>
            <a:ext cx="1018377" cy="215444"/>
            <a:chOff x="8695630" y="2082740"/>
            <a:chExt cx="1018377" cy="215444"/>
          </a:xfrm>
        </p:grpSpPr>
        <p:sp>
          <p:nvSpPr>
            <p:cNvPr id="22" name="TextBox 21">
              <a:extLst>
                <a:ext uri="{FF2B5EF4-FFF2-40B4-BE49-F238E27FC236}">
                  <a16:creationId xmlns:a16="http://schemas.microsoft.com/office/drawing/2014/main" id="{AC131EFC-9CA0-474B-8B3C-FB092B049D3E}"/>
                </a:ext>
              </a:extLst>
            </p:cNvPr>
            <p:cNvSpPr txBox="1"/>
            <p:nvPr/>
          </p:nvSpPr>
          <p:spPr bwMode="auto">
            <a:xfrm>
              <a:off x="8700255" y="2082740"/>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sp>
          <p:nvSpPr>
            <p:cNvPr id="29" name="Rectangle 28">
              <a:extLst>
                <a:ext uri="{FF2B5EF4-FFF2-40B4-BE49-F238E27FC236}">
                  <a16:creationId xmlns:a16="http://schemas.microsoft.com/office/drawing/2014/main" id="{0820A9EF-7611-48FA-87F3-F179DDDBE212}"/>
                </a:ext>
              </a:extLst>
            </p:cNvPr>
            <p:cNvSpPr/>
            <p:nvPr/>
          </p:nvSpPr>
          <p:spPr>
            <a:xfrm>
              <a:off x="8695630" y="2163059"/>
              <a:ext cx="63568" cy="6356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D54E367E-7B22-4710-BBF0-D920DEEE597E}"/>
              </a:ext>
            </a:extLst>
          </p:cNvPr>
          <p:cNvGrpSpPr/>
          <p:nvPr/>
        </p:nvGrpSpPr>
        <p:grpSpPr>
          <a:xfrm>
            <a:off x="7648139" y="2055515"/>
            <a:ext cx="1013752" cy="215444"/>
            <a:chOff x="5336879" y="5181333"/>
            <a:chExt cx="1013752" cy="215444"/>
          </a:xfrm>
        </p:grpSpPr>
        <p:sp>
          <p:nvSpPr>
            <p:cNvPr id="25" name="TextBox 24">
              <a:extLst>
                <a:ext uri="{FF2B5EF4-FFF2-40B4-BE49-F238E27FC236}">
                  <a16:creationId xmlns:a16="http://schemas.microsoft.com/office/drawing/2014/main" id="{A8574983-F93E-474C-B4EA-BD02FEF0553D}"/>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6" name="Rectangle 25">
              <a:extLst>
                <a:ext uri="{FF2B5EF4-FFF2-40B4-BE49-F238E27FC236}">
                  <a16:creationId xmlns:a16="http://schemas.microsoft.com/office/drawing/2014/main" id="{E3D02806-48E3-4C86-8E60-1B36BA435369}"/>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7" name="Table 26">
            <a:extLst>
              <a:ext uri="{FF2B5EF4-FFF2-40B4-BE49-F238E27FC236}">
                <a16:creationId xmlns:a16="http://schemas.microsoft.com/office/drawing/2014/main" id="{836FDEAA-49E1-4EA5-9DA2-0095573EC1F4}"/>
              </a:ext>
            </a:extLst>
          </p:cNvPr>
          <p:cNvGraphicFramePr>
            <a:graphicFrameLocks noGrp="1"/>
          </p:cNvGraphicFramePr>
          <p:nvPr>
            <p:extLst>
              <p:ext uri="{D42A27DB-BD31-4B8C-83A1-F6EECF244321}">
                <p14:modId xmlns:p14="http://schemas.microsoft.com/office/powerpoint/2010/main" val="3471108280"/>
              </p:ext>
            </p:extLst>
          </p:nvPr>
        </p:nvGraphicFramePr>
        <p:xfrm>
          <a:off x="3330674" y="4756636"/>
          <a:ext cx="6118122" cy="1782265"/>
        </p:xfrm>
        <a:graphic>
          <a:graphicData uri="http://schemas.openxmlformats.org/drawingml/2006/table">
            <a:tbl>
              <a:tblPr>
                <a:tableStyleId>{5C22544A-7EE6-4342-B048-85BDC9FD1C3A}</a:tableStyleId>
              </a:tblPr>
              <a:tblGrid>
                <a:gridCol w="3103077">
                  <a:extLst>
                    <a:ext uri="{9D8B030D-6E8A-4147-A177-3AD203B41FA5}">
                      <a16:colId xmlns:a16="http://schemas.microsoft.com/office/drawing/2014/main" val="20000"/>
                    </a:ext>
                  </a:extLst>
                </a:gridCol>
                <a:gridCol w="603009">
                  <a:extLst>
                    <a:ext uri="{9D8B030D-6E8A-4147-A177-3AD203B41FA5}">
                      <a16:colId xmlns:a16="http://schemas.microsoft.com/office/drawing/2014/main" val="851030634"/>
                    </a:ext>
                  </a:extLst>
                </a:gridCol>
                <a:gridCol w="603009">
                  <a:extLst>
                    <a:ext uri="{9D8B030D-6E8A-4147-A177-3AD203B41FA5}">
                      <a16:colId xmlns:a16="http://schemas.microsoft.com/office/drawing/2014/main" val="20001"/>
                    </a:ext>
                  </a:extLst>
                </a:gridCol>
                <a:gridCol w="603009">
                  <a:extLst>
                    <a:ext uri="{9D8B030D-6E8A-4147-A177-3AD203B41FA5}">
                      <a16:colId xmlns:a16="http://schemas.microsoft.com/office/drawing/2014/main" val="20003"/>
                    </a:ext>
                  </a:extLst>
                </a:gridCol>
                <a:gridCol w="603009">
                  <a:extLst>
                    <a:ext uri="{9D8B030D-6E8A-4147-A177-3AD203B41FA5}">
                      <a16:colId xmlns:a16="http://schemas.microsoft.com/office/drawing/2014/main" val="20004"/>
                    </a:ext>
                  </a:extLst>
                </a:gridCol>
                <a:gridCol w="603009">
                  <a:extLst>
                    <a:ext uri="{9D8B030D-6E8A-4147-A177-3AD203B41FA5}">
                      <a16:colId xmlns:a16="http://schemas.microsoft.com/office/drawing/2014/main" val="20005"/>
                    </a:ext>
                  </a:extLst>
                </a:gridCol>
              </a:tblGrid>
              <a:tr h="94016">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186689">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64395">
                <a:tc>
                  <a:txBody>
                    <a:bodyPr/>
                    <a:lstStyle/>
                    <a:p>
                      <a:pPr algn="l" fontAlgn="b"/>
                      <a:r>
                        <a:rPr lang="en-US" sz="800" b="0" i="0" u="none" strike="noStrike" kern="1200" dirty="0">
                          <a:solidFill>
                            <a:srgbClr val="000000"/>
                          </a:solidFill>
                          <a:effectLst/>
                          <a:latin typeface="+mn-lt"/>
                          <a:ea typeface="+mn-ea"/>
                          <a:cs typeface="+mn-cs"/>
                        </a:rPr>
                        <a:t>Bloomberg U.S. Government Bond Index Long</a:t>
                      </a:r>
                    </a:p>
                  </a:txBody>
                  <a:tcPr marL="46800" marR="7168" marT="7168" marB="0" anchor="ctr">
                    <a:noFill/>
                  </a:tcPr>
                </a:tc>
                <a:tc>
                  <a:txBody>
                    <a:bodyPr/>
                    <a:lstStyle/>
                    <a:p>
                      <a:pPr algn="r" fontAlgn="b"/>
                      <a:r>
                        <a:rPr lang="en-GB" sz="800" b="0" i="0" u="none" strike="noStrike">
                          <a:solidFill>
                            <a:schemeClr val="tx1"/>
                          </a:solidFill>
                          <a:effectLst/>
                          <a:latin typeface="+mn-lt"/>
                        </a:rPr>
                        <a:t>6.16</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-15.94</a:t>
                      </a:r>
                    </a:p>
                  </a:txBody>
                  <a:tcPr marL="0" marR="182880" marT="0" marB="0" anchor="ctr">
                    <a:noFill/>
                  </a:tcPr>
                </a:tc>
                <a:tc>
                  <a:txBody>
                    <a:bodyPr/>
                    <a:lstStyle/>
                    <a:p>
                      <a:pPr algn="r" fontAlgn="b"/>
                      <a:r>
                        <a:rPr lang="en-GB" sz="800" b="0" i="0" u="none" strike="noStrike" dirty="0">
                          <a:solidFill>
                            <a:srgbClr val="C00000"/>
                          </a:solidFill>
                          <a:effectLst/>
                          <a:latin typeface="+mn-lt"/>
                        </a:rPr>
                        <a:t>-11.25</a:t>
                      </a:r>
                    </a:p>
                  </a:txBody>
                  <a:tcPr marL="0" marR="182880" marT="0" marB="0" anchor="ctr">
                    <a:noFill/>
                  </a:tcPr>
                </a:tc>
                <a:tc>
                  <a:txBody>
                    <a:bodyPr/>
                    <a:lstStyle/>
                    <a:p>
                      <a:pPr algn="r" fontAlgn="b"/>
                      <a:r>
                        <a:rPr lang="en-GB" sz="800" b="0" i="0" u="none" strike="noStrike" dirty="0">
                          <a:solidFill>
                            <a:srgbClr val="C00000"/>
                          </a:solidFill>
                          <a:effectLst/>
                          <a:latin typeface="+mn-lt"/>
                        </a:rPr>
                        <a:t>-0.36</a:t>
                      </a:r>
                    </a:p>
                  </a:txBody>
                  <a:tcPr marL="0" marR="182880" marT="0" marB="0" anchor="ctr">
                    <a:noFill/>
                  </a:tcPr>
                </a:tc>
                <a:tc>
                  <a:txBody>
                    <a:bodyPr/>
                    <a:lstStyle/>
                    <a:p>
                      <a:pPr algn="r" fontAlgn="b"/>
                      <a:r>
                        <a:rPr lang="en-GB" sz="800" b="0" i="0" u="none" strike="noStrike" dirty="0">
                          <a:solidFill>
                            <a:srgbClr val="000000"/>
                          </a:solidFill>
                          <a:effectLst/>
                          <a:latin typeface="+mn-lt"/>
                        </a:rPr>
                        <a:t>1.44</a:t>
                      </a:r>
                    </a:p>
                  </a:txBody>
                  <a:tcPr marL="0" marR="182880" marT="0" marB="0" anchor="ctr">
                    <a:noFill/>
                  </a:tcPr>
                </a:tc>
                <a:extLst>
                  <a:ext uri="{0D108BD9-81ED-4DB2-BD59-A6C34878D82A}">
                    <a16:rowId xmlns:a16="http://schemas.microsoft.com/office/drawing/2014/main" val="10003"/>
                  </a:ext>
                </a:extLst>
              </a:tr>
              <a:tr h="164395">
                <a:tc>
                  <a:txBody>
                    <a:bodyPr/>
                    <a:lstStyle/>
                    <a:p>
                      <a:pPr algn="l" fontAlgn="b"/>
                      <a:r>
                        <a:rPr lang="en-US" sz="800" b="0" i="0" u="none" strike="noStrike" kern="1200">
                          <a:solidFill>
                            <a:srgbClr val="000000"/>
                          </a:solidFill>
                          <a:effectLst/>
                          <a:latin typeface="+mn-lt"/>
                          <a:ea typeface="+mn-ea"/>
                          <a:cs typeface="+mn-cs"/>
                        </a:rPr>
                        <a:t>Bloomberg U.S. High Yield Corporate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3.57</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-3.34</a:t>
                      </a:r>
                    </a:p>
                  </a:txBody>
                  <a:tcPr marL="0" marR="182880" marT="0" marB="0" anchor="ctr">
                    <a:noFill/>
                  </a:tcPr>
                </a:tc>
                <a:tc>
                  <a:txBody>
                    <a:bodyPr/>
                    <a:lstStyle/>
                    <a:p>
                      <a:pPr algn="r" fontAlgn="b"/>
                      <a:r>
                        <a:rPr lang="en-GB" sz="800" b="0" i="0" u="none" strike="noStrike" dirty="0">
                          <a:solidFill>
                            <a:schemeClr val="tx1"/>
                          </a:solidFill>
                          <a:effectLst/>
                          <a:latin typeface="+mn-lt"/>
                        </a:rPr>
                        <a:t>5.91</a:t>
                      </a:r>
                    </a:p>
                  </a:txBody>
                  <a:tcPr marL="0" marR="182880" marT="0" marB="0" anchor="ctr">
                    <a:noFill/>
                  </a:tcPr>
                </a:tc>
                <a:tc>
                  <a:txBody>
                    <a:bodyPr/>
                    <a:lstStyle/>
                    <a:p>
                      <a:pPr algn="r" fontAlgn="b"/>
                      <a:r>
                        <a:rPr lang="en-GB" sz="800" b="0" i="0" u="none" strike="noStrike" dirty="0">
                          <a:solidFill>
                            <a:srgbClr val="000000"/>
                          </a:solidFill>
                          <a:effectLst/>
                          <a:latin typeface="+mn-lt"/>
                        </a:rPr>
                        <a:t>3.21</a:t>
                      </a:r>
                    </a:p>
                  </a:txBody>
                  <a:tcPr marL="0" marR="182880" marT="0" marB="0" anchor="ctr">
                    <a:noFill/>
                  </a:tcPr>
                </a:tc>
                <a:tc>
                  <a:txBody>
                    <a:bodyPr/>
                    <a:lstStyle/>
                    <a:p>
                      <a:pPr algn="r" fontAlgn="b"/>
                      <a:r>
                        <a:rPr lang="en-GB" sz="800" b="0" i="0" u="none" strike="noStrike" dirty="0">
                          <a:solidFill>
                            <a:srgbClr val="000000"/>
                          </a:solidFill>
                          <a:effectLst/>
                          <a:latin typeface="+mn-lt"/>
                        </a:rPr>
                        <a:t>4.10</a:t>
                      </a:r>
                    </a:p>
                  </a:txBody>
                  <a:tcPr marL="0" marR="182880" marT="0" marB="0" anchor="ctr">
                    <a:noFill/>
                  </a:tcPr>
                </a:tc>
                <a:extLst>
                  <a:ext uri="{0D108BD9-81ED-4DB2-BD59-A6C34878D82A}">
                    <a16:rowId xmlns:a16="http://schemas.microsoft.com/office/drawing/2014/main" val="10004"/>
                  </a:ext>
                </a:extLst>
              </a:tr>
              <a:tr h="164395">
                <a:tc>
                  <a:txBody>
                    <a:bodyPr/>
                    <a:lstStyle/>
                    <a:p>
                      <a:pPr algn="l" fontAlgn="b"/>
                      <a:r>
                        <a:rPr lang="en-US" sz="800" b="0" i="0" u="none" strike="noStrike" kern="1200">
                          <a:solidFill>
                            <a:srgbClr val="000000"/>
                          </a:solidFill>
                          <a:effectLst/>
                          <a:latin typeface="+mn-lt"/>
                          <a:ea typeface="+mn-ea"/>
                          <a:cs typeface="+mn-cs"/>
                        </a:rPr>
                        <a:t>Bloomberg U.S. TIPS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3.34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C00000"/>
                          </a:solidFill>
                          <a:effectLst/>
                          <a:latin typeface="+mn-lt"/>
                        </a:rPr>
                        <a:t>-6.06</a:t>
                      </a:r>
                    </a:p>
                  </a:txBody>
                  <a:tcPr marL="0" marR="182880" marT="0" marB="0" anchor="ctr">
                    <a:noFill/>
                  </a:tcPr>
                </a:tc>
                <a:tc>
                  <a:txBody>
                    <a:bodyPr/>
                    <a:lstStyle/>
                    <a:p>
                      <a:pPr algn="r" fontAlgn="b"/>
                      <a:r>
                        <a:rPr lang="en-GB" sz="800" b="0" i="0" u="none" strike="noStrike" dirty="0">
                          <a:solidFill>
                            <a:schemeClr val="tx1"/>
                          </a:solidFill>
                          <a:effectLst/>
                          <a:latin typeface="+mn-lt"/>
                        </a:rPr>
                        <a:t>1.75</a:t>
                      </a:r>
                    </a:p>
                  </a:txBody>
                  <a:tcPr marL="0" marR="182880" marT="0" marB="0" anchor="ctr">
                    <a:noFill/>
                  </a:tcPr>
                </a:tc>
                <a:tc>
                  <a:txBody>
                    <a:bodyPr/>
                    <a:lstStyle/>
                    <a:p>
                      <a:pPr algn="r" fontAlgn="b"/>
                      <a:r>
                        <a:rPr lang="en-GB" sz="800" b="0" i="0" u="none" strike="noStrike">
                          <a:solidFill>
                            <a:schemeClr val="tx1"/>
                          </a:solidFill>
                          <a:effectLst/>
                          <a:latin typeface="+mn-lt"/>
                        </a:rPr>
                        <a:t>2.94</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chemeClr val="tx1"/>
                          </a:solidFill>
                          <a:effectLst/>
                          <a:latin typeface="+mn-lt"/>
                        </a:rPr>
                        <a:t>1.49</a:t>
                      </a:r>
                    </a:p>
                  </a:txBody>
                  <a:tcPr marL="0" marR="182880" marT="0" marB="0" anchor="ctr">
                    <a:noFill/>
                  </a:tcPr>
                </a:tc>
                <a:extLst>
                  <a:ext uri="{0D108BD9-81ED-4DB2-BD59-A6C34878D82A}">
                    <a16:rowId xmlns:a16="http://schemas.microsoft.com/office/drawing/2014/main" val="4272147078"/>
                  </a:ext>
                </a:extLst>
              </a:tr>
              <a:tr h="164592">
                <a:tc>
                  <a:txBody>
                    <a:bodyPr/>
                    <a:lstStyle/>
                    <a:p>
                      <a:pPr algn="l" fontAlgn="b"/>
                      <a:r>
                        <a:rPr lang="en-US" sz="800" b="0" i="0" u="none" strike="noStrike" kern="1200">
                          <a:solidFill>
                            <a:srgbClr val="000000"/>
                          </a:solidFill>
                          <a:effectLst/>
                          <a:latin typeface="+mn-lt"/>
                          <a:ea typeface="+mn-ea"/>
                          <a:cs typeface="+mn-cs"/>
                        </a:rPr>
                        <a:t>Bloomberg U.S. Aggregate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2.96</a:t>
                      </a:r>
                    </a:p>
                  </a:txBody>
                  <a:tcPr marL="0" marR="182880" marT="0" marB="0" anchor="ctr">
                    <a:noFill/>
                  </a:tcPr>
                </a:tc>
                <a:tc>
                  <a:txBody>
                    <a:bodyPr/>
                    <a:lstStyle/>
                    <a:p>
                      <a:pPr algn="r" fontAlgn="b"/>
                      <a:r>
                        <a:rPr lang="en-GB" sz="800" b="0" i="0" u="none" strike="noStrike" dirty="0">
                          <a:solidFill>
                            <a:srgbClr val="C00000"/>
                          </a:solidFill>
                          <a:effectLst/>
                          <a:latin typeface="+mn-lt"/>
                        </a:rPr>
                        <a:t>-4.78</a:t>
                      </a:r>
                    </a:p>
                  </a:txBody>
                  <a:tcPr marL="0" marR="182880" marT="0" marB="0" anchor="ctr">
                    <a:noFill/>
                  </a:tcPr>
                </a:tc>
                <a:tc>
                  <a:txBody>
                    <a:bodyPr/>
                    <a:lstStyle/>
                    <a:p>
                      <a:pPr algn="r" fontAlgn="b"/>
                      <a:r>
                        <a:rPr lang="en-GB" sz="800" b="0" i="0" u="none" strike="noStrike" dirty="0">
                          <a:solidFill>
                            <a:srgbClr val="C00000"/>
                          </a:solidFill>
                          <a:effectLst/>
                          <a:latin typeface="+mn-lt"/>
                        </a:rPr>
                        <a:t>-2.77</a:t>
                      </a:r>
                    </a:p>
                  </a:txBody>
                  <a:tcPr marL="0" marR="182880" marT="0" marB="0" anchor="ctr">
                    <a:noFill/>
                  </a:tcPr>
                </a:tc>
                <a:tc>
                  <a:txBody>
                    <a:bodyPr/>
                    <a:lstStyle/>
                    <a:p>
                      <a:pPr algn="r" fontAlgn="b"/>
                      <a:r>
                        <a:rPr lang="en-GB" sz="800" b="0" i="0" u="none" strike="noStrike">
                          <a:solidFill>
                            <a:schemeClr val="tx1"/>
                          </a:solidFill>
                          <a:effectLst/>
                          <a:latin typeface="+mn-lt"/>
                        </a:rPr>
                        <a:t>0.91</a:t>
                      </a:r>
                      <a:endParaRPr lang="en-GB" sz="800" b="0" i="0" u="none" strike="noStrike" dirty="0">
                        <a:solidFill>
                          <a:schemeClr val="tx1"/>
                        </a:solidFill>
                        <a:effectLst/>
                        <a:latin typeface="+mn-lt"/>
                      </a:endParaRPr>
                    </a:p>
                  </a:txBody>
                  <a:tcPr marL="0" marR="182880" marT="0" marB="0" anchor="ctr">
                    <a:noFill/>
                  </a:tcPr>
                </a:tc>
                <a:tc>
                  <a:txBody>
                    <a:bodyPr/>
                    <a:lstStyle/>
                    <a:p>
                      <a:pPr algn="r" fontAlgn="b"/>
                      <a:r>
                        <a:rPr lang="en-GB" sz="800" b="0" i="0" u="none" strike="noStrike" dirty="0">
                          <a:solidFill>
                            <a:srgbClr val="000000"/>
                          </a:solidFill>
                          <a:effectLst/>
                          <a:latin typeface="+mn-lt"/>
                        </a:rPr>
                        <a:t>1.36</a:t>
                      </a:r>
                    </a:p>
                  </a:txBody>
                  <a:tcPr marL="0" marR="182880" marT="0" marB="0" anchor="ctr">
                    <a:noFill/>
                  </a:tcPr>
                </a:tc>
                <a:extLst>
                  <a:ext uri="{0D108BD9-81ED-4DB2-BD59-A6C34878D82A}">
                    <a16:rowId xmlns:a16="http://schemas.microsoft.com/office/drawing/2014/main" val="78724785"/>
                  </a:ext>
                </a:extLst>
              </a:tr>
              <a:tr h="164395">
                <a:tc>
                  <a:txBody>
                    <a:bodyPr/>
                    <a:lstStyle/>
                    <a:p>
                      <a:pPr algn="l" fontAlgn="b"/>
                      <a:r>
                        <a:rPr lang="en-US" sz="800" b="0" i="0" u="none" strike="noStrike" kern="1200">
                          <a:solidFill>
                            <a:srgbClr val="000000"/>
                          </a:solidFill>
                          <a:effectLst/>
                          <a:latin typeface="+mn-lt"/>
                          <a:ea typeface="+mn-ea"/>
                          <a:cs typeface="+mn-cs"/>
                        </a:rPr>
                        <a:t>Bloomberg Municipal Bond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2.78</a:t>
                      </a:r>
                    </a:p>
                  </a:txBody>
                  <a:tcPr marL="0" marR="182880" marT="0" marB="0" anchor="ctr">
                    <a:noFill/>
                  </a:tcPr>
                </a:tc>
                <a:tc>
                  <a:txBody>
                    <a:bodyPr/>
                    <a:lstStyle/>
                    <a:p>
                      <a:pPr algn="r" fontAlgn="b"/>
                      <a:r>
                        <a:rPr lang="en-GB" sz="800" b="0" i="0" u="none" strike="noStrike" dirty="0">
                          <a:solidFill>
                            <a:schemeClr val="tx1"/>
                          </a:solidFill>
                          <a:effectLst/>
                          <a:latin typeface="+mn-lt"/>
                        </a:rPr>
                        <a:t>0.26</a:t>
                      </a:r>
                    </a:p>
                  </a:txBody>
                  <a:tcPr marL="0" marR="182880" marT="0" marB="0" anchor="ctr">
                    <a:noFill/>
                  </a:tcPr>
                </a:tc>
                <a:tc>
                  <a:txBody>
                    <a:bodyPr/>
                    <a:lstStyle/>
                    <a:p>
                      <a:pPr algn="r" fontAlgn="b"/>
                      <a:r>
                        <a:rPr lang="en-GB" sz="800" b="0" i="0" u="none" strike="noStrike" dirty="0">
                          <a:solidFill>
                            <a:schemeClr val="tx1"/>
                          </a:solidFill>
                          <a:effectLst/>
                          <a:latin typeface="+mn-lt"/>
                        </a:rPr>
                        <a:t>0.35</a:t>
                      </a:r>
                    </a:p>
                  </a:txBody>
                  <a:tcPr marL="0" marR="182880" marT="0" marB="0" anchor="ctr">
                    <a:noFill/>
                  </a:tcPr>
                </a:tc>
                <a:tc>
                  <a:txBody>
                    <a:bodyPr/>
                    <a:lstStyle/>
                    <a:p>
                      <a:pPr algn="r" fontAlgn="b"/>
                      <a:r>
                        <a:rPr lang="en-GB" sz="800" b="0" i="0" u="none" strike="noStrike" dirty="0">
                          <a:solidFill>
                            <a:schemeClr val="tx1"/>
                          </a:solidFill>
                          <a:effectLst/>
                          <a:latin typeface="+mn-lt"/>
                        </a:rPr>
                        <a:t>2.03</a:t>
                      </a:r>
                    </a:p>
                  </a:txBody>
                  <a:tcPr marL="0" marR="182880" marT="0" marB="0" anchor="ctr">
                    <a:noFill/>
                  </a:tcPr>
                </a:tc>
                <a:tc>
                  <a:txBody>
                    <a:bodyPr/>
                    <a:lstStyle/>
                    <a:p>
                      <a:pPr algn="r" fontAlgn="b"/>
                      <a:r>
                        <a:rPr lang="en-GB" sz="800" b="0" i="0" u="none" strike="noStrike" dirty="0">
                          <a:solidFill>
                            <a:schemeClr val="tx1"/>
                          </a:solidFill>
                          <a:effectLst/>
                          <a:latin typeface="+mn-lt"/>
                        </a:rPr>
                        <a:t>2.38</a:t>
                      </a:r>
                    </a:p>
                  </a:txBody>
                  <a:tcPr marL="0" marR="182880" marT="0" marB="0" anchor="ctr">
                    <a:noFill/>
                  </a:tcPr>
                </a:tc>
                <a:extLst>
                  <a:ext uri="{0D108BD9-81ED-4DB2-BD59-A6C34878D82A}">
                    <a16:rowId xmlns:a16="http://schemas.microsoft.com/office/drawing/2014/main" val="549291973"/>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2.08</a:t>
                      </a:r>
                    </a:p>
                  </a:txBody>
                  <a:tcPr marL="0" marR="182880" marT="0" marB="0" anchor="ctr">
                    <a:noFill/>
                  </a:tcPr>
                </a:tc>
                <a:tc>
                  <a:txBody>
                    <a:bodyPr/>
                    <a:lstStyle/>
                    <a:p>
                      <a:pPr algn="r" fontAlgn="b"/>
                      <a:r>
                        <a:rPr lang="en-GB" sz="800" b="0" i="0" u="none" strike="noStrike" dirty="0">
                          <a:solidFill>
                            <a:srgbClr val="C00000"/>
                          </a:solidFill>
                          <a:effectLst/>
                          <a:latin typeface="+mn-lt"/>
                        </a:rPr>
                        <a:t>-3.38</a:t>
                      </a:r>
                    </a:p>
                  </a:txBody>
                  <a:tcPr marL="0" marR="182880" marT="0" marB="0" anchor="ctr">
                    <a:noFill/>
                  </a:tcPr>
                </a:tc>
                <a:tc>
                  <a:txBody>
                    <a:bodyPr/>
                    <a:lstStyle/>
                    <a:p>
                      <a:pPr algn="r" fontAlgn="b"/>
                      <a:r>
                        <a:rPr lang="en-GB" sz="800" b="0" i="0" u="none" strike="noStrike" dirty="0">
                          <a:solidFill>
                            <a:srgbClr val="C00000"/>
                          </a:solidFill>
                          <a:effectLst/>
                          <a:latin typeface="+mn-lt"/>
                        </a:rPr>
                        <a:t>-1.99</a:t>
                      </a:r>
                    </a:p>
                  </a:txBody>
                  <a:tcPr marL="0" marR="182880" marT="0" marB="0" anchor="ctr">
                    <a:noFill/>
                  </a:tcPr>
                </a:tc>
                <a:tc>
                  <a:txBody>
                    <a:bodyPr/>
                    <a:lstStyle/>
                    <a:p>
                      <a:pPr algn="r" fontAlgn="b"/>
                      <a:r>
                        <a:rPr lang="en-GB" sz="800" b="0" i="0" u="none" strike="noStrike" dirty="0">
                          <a:solidFill>
                            <a:srgbClr val="C00000"/>
                          </a:solidFill>
                          <a:effectLst/>
                          <a:latin typeface="+mn-lt"/>
                        </a:rPr>
                        <a:t>-1.06</a:t>
                      </a:r>
                    </a:p>
                  </a:txBody>
                  <a:tcPr marL="0" marR="182880" marT="0" marB="0" anchor="ctr">
                    <a:noFill/>
                  </a:tcPr>
                </a:tc>
                <a:tc>
                  <a:txBody>
                    <a:bodyPr/>
                    <a:lstStyle/>
                    <a:p>
                      <a:pPr algn="r" fontAlgn="b"/>
                      <a:r>
                        <a:rPr lang="en-GB" sz="800" b="0" i="0" u="none" strike="noStrike" dirty="0">
                          <a:solidFill>
                            <a:srgbClr val="C00000"/>
                          </a:solidFill>
                          <a:effectLst/>
                          <a:latin typeface="+mn-lt"/>
                        </a:rPr>
                        <a:t>-0.71</a:t>
                      </a:r>
                    </a:p>
                  </a:txBody>
                  <a:tcPr marL="0" marR="182880" marT="0" marB="0" anchor="ctr">
                    <a:noFill/>
                  </a:tcPr>
                </a:tc>
                <a:extLst>
                  <a:ext uri="{0D108BD9-81ED-4DB2-BD59-A6C34878D82A}">
                    <a16:rowId xmlns:a16="http://schemas.microsoft.com/office/drawing/2014/main" val="4284189487"/>
                  </a:ext>
                </a:extLst>
              </a:tr>
              <a:tr h="164395">
                <a:tc>
                  <a:txBody>
                    <a:bodyPr/>
                    <a:lstStyle/>
                    <a:p>
                      <a:pPr algn="l" fontAlgn="b"/>
                      <a:r>
                        <a:rPr lang="en-US" sz="800" b="0" i="0" u="none" strike="noStrike" kern="1200">
                          <a:solidFill>
                            <a:srgbClr val="000000"/>
                          </a:solidFill>
                          <a:effectLst/>
                          <a:latin typeface="+mn-lt"/>
                          <a:ea typeface="+mn-ea"/>
                          <a:cs typeface="+mn-cs"/>
                        </a:rPr>
                        <a:t>FTSE World Government Bond Index 1-5 Years (hedged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1.81</a:t>
                      </a:r>
                    </a:p>
                  </a:txBody>
                  <a:tcPr marL="0" marR="182880" marT="0" marB="0" anchor="ctr">
                    <a:noFill/>
                  </a:tcPr>
                </a:tc>
                <a:tc>
                  <a:txBody>
                    <a:bodyPr/>
                    <a:lstStyle/>
                    <a:p>
                      <a:pPr algn="r" fontAlgn="b"/>
                      <a:r>
                        <a:rPr lang="en-GB" sz="800" b="0" i="0" u="none" strike="noStrike" dirty="0">
                          <a:solidFill>
                            <a:srgbClr val="C00000"/>
                          </a:solidFill>
                          <a:effectLst/>
                          <a:latin typeface="+mn-lt"/>
                        </a:rPr>
                        <a:t>-0.40</a:t>
                      </a:r>
                    </a:p>
                  </a:txBody>
                  <a:tcPr marL="0" marR="182880" marT="0" marB="0" anchor="ctr">
                    <a:noFill/>
                  </a:tcPr>
                </a:tc>
                <a:tc>
                  <a:txBody>
                    <a:bodyPr/>
                    <a:lstStyle/>
                    <a:p>
                      <a:pPr algn="r" fontAlgn="b"/>
                      <a:r>
                        <a:rPr lang="en-GB" sz="800" b="0" i="0" u="none" strike="noStrike" dirty="0">
                          <a:solidFill>
                            <a:srgbClr val="C00000"/>
                          </a:solidFill>
                          <a:effectLst/>
                          <a:latin typeface="+mn-lt"/>
                        </a:rPr>
                        <a:t>-0.89</a:t>
                      </a:r>
                    </a:p>
                  </a:txBody>
                  <a:tcPr marL="0" marR="182880" marT="0" marB="0" anchor="ctr">
                    <a:noFill/>
                  </a:tcPr>
                </a:tc>
                <a:tc>
                  <a:txBody>
                    <a:bodyPr/>
                    <a:lstStyle/>
                    <a:p>
                      <a:pPr algn="r" fontAlgn="b"/>
                      <a:r>
                        <a:rPr lang="en-GB" sz="800" b="0" i="0" u="none" strike="noStrike" dirty="0">
                          <a:solidFill>
                            <a:schemeClr val="tx1"/>
                          </a:solidFill>
                          <a:effectLst/>
                          <a:latin typeface="+mn-lt"/>
                        </a:rPr>
                        <a:t>1.06</a:t>
                      </a:r>
                    </a:p>
                  </a:txBody>
                  <a:tcPr marL="0" marR="182880" marT="0" marB="0" anchor="ctr">
                    <a:noFill/>
                  </a:tcPr>
                </a:tc>
                <a:tc>
                  <a:txBody>
                    <a:bodyPr/>
                    <a:lstStyle/>
                    <a:p>
                      <a:pPr algn="r" fontAlgn="b"/>
                      <a:r>
                        <a:rPr lang="en-GB" sz="800" b="0" i="0" u="none" strike="noStrike" dirty="0">
                          <a:solidFill>
                            <a:schemeClr val="tx1"/>
                          </a:solidFill>
                          <a:effectLst/>
                          <a:latin typeface="+mn-lt"/>
                        </a:rPr>
                        <a:t>1.14</a:t>
                      </a:r>
                    </a:p>
                  </a:txBody>
                  <a:tcPr marL="0" marR="182880" marT="0" marB="0" anchor="ctr">
                    <a:noFill/>
                  </a:tcPr>
                </a:tc>
                <a:extLst>
                  <a:ext uri="{0D108BD9-81ED-4DB2-BD59-A6C34878D82A}">
                    <a16:rowId xmlns:a16="http://schemas.microsoft.com/office/drawing/2014/main" val="655811284"/>
                  </a:ext>
                </a:extLst>
              </a:tr>
              <a:tr h="164395">
                <a:tc>
                  <a:txBody>
                    <a:bodyPr/>
                    <a:lstStyle/>
                    <a:p>
                      <a:pPr algn="l" fontAlgn="b"/>
                      <a:r>
                        <a:rPr lang="en-US" sz="800" b="0" i="0" u="none" strike="noStrike" kern="1200">
                          <a:solidFill>
                            <a:srgbClr val="000000"/>
                          </a:solidFill>
                          <a:effectLst/>
                          <a:latin typeface="+mn-lt"/>
                          <a:ea typeface="+mn-ea"/>
                          <a:cs typeface="+mn-cs"/>
                        </a:rPr>
                        <a:t>ICE BofA 1-Year US Treasury Note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1.25</a:t>
                      </a:r>
                    </a:p>
                  </a:txBody>
                  <a:tcPr marL="0" marR="182880" marT="0" marB="0" anchor="ctr">
                    <a:noFill/>
                  </a:tcPr>
                </a:tc>
                <a:tc>
                  <a:txBody>
                    <a:bodyPr/>
                    <a:lstStyle/>
                    <a:p>
                      <a:pPr algn="r" fontAlgn="b"/>
                      <a:r>
                        <a:rPr lang="en-GB" sz="800" b="0" i="0" u="none" strike="noStrike" dirty="0">
                          <a:solidFill>
                            <a:schemeClr val="tx1"/>
                          </a:solidFill>
                          <a:effectLst/>
                          <a:latin typeface="+mn-lt"/>
                        </a:rPr>
                        <a:t>1.02</a:t>
                      </a:r>
                    </a:p>
                  </a:txBody>
                  <a:tcPr marL="0" marR="182880" marT="0" marB="0" anchor="ctr">
                    <a:noFill/>
                  </a:tcPr>
                </a:tc>
                <a:tc>
                  <a:txBody>
                    <a:bodyPr/>
                    <a:lstStyle/>
                    <a:p>
                      <a:pPr algn="r" fontAlgn="b"/>
                      <a:r>
                        <a:rPr lang="en-GB" sz="800" b="0" i="0" u="none" strike="noStrike" dirty="0">
                          <a:solidFill>
                            <a:schemeClr val="tx1"/>
                          </a:solidFill>
                          <a:effectLst/>
                          <a:latin typeface="+mn-lt"/>
                        </a:rPr>
                        <a:t>0.08</a:t>
                      </a:r>
                    </a:p>
                  </a:txBody>
                  <a:tcPr marL="0" marR="182880" marT="0" marB="0" anchor="ctr">
                    <a:noFill/>
                  </a:tcPr>
                </a:tc>
                <a:tc>
                  <a:txBody>
                    <a:bodyPr/>
                    <a:lstStyle/>
                    <a:p>
                      <a:pPr algn="r" fontAlgn="b"/>
                      <a:r>
                        <a:rPr lang="en-GB" sz="800" b="0" i="0" u="none" strike="noStrike" dirty="0">
                          <a:solidFill>
                            <a:schemeClr val="tx1"/>
                          </a:solidFill>
                          <a:effectLst/>
                          <a:latin typeface="+mn-lt"/>
                        </a:rPr>
                        <a:t>1.29</a:t>
                      </a:r>
                    </a:p>
                  </a:txBody>
                  <a:tcPr marL="0" marR="182880" marT="0" marB="0" anchor="ctr">
                    <a:noFill/>
                  </a:tcPr>
                </a:tc>
                <a:tc>
                  <a:txBody>
                    <a:bodyPr/>
                    <a:lstStyle/>
                    <a:p>
                      <a:pPr algn="r" fontAlgn="b"/>
                      <a:r>
                        <a:rPr lang="en-GB" sz="800" b="0" i="0" u="none" strike="noStrike">
                          <a:solidFill>
                            <a:srgbClr val="000000"/>
                          </a:solidFill>
                          <a:effectLst/>
                          <a:latin typeface="+mn-lt"/>
                        </a:rPr>
                        <a:t>0.85</a:t>
                      </a:r>
                      <a:endParaRPr lang="en-GB" sz="800" b="0" i="0" u="none" strike="noStrike" dirty="0">
                        <a:solidFill>
                          <a:srgbClr val="000000"/>
                        </a:solidFill>
                        <a:effectLst/>
                        <a:latin typeface="+mn-lt"/>
                      </a:endParaRPr>
                    </a:p>
                  </a:txBody>
                  <a:tcPr marL="0" marR="182880" marT="0" marB="0" anchor="ctr">
                    <a:noFill/>
                  </a:tcPr>
                </a:tc>
                <a:extLst>
                  <a:ext uri="{0D108BD9-81ED-4DB2-BD59-A6C34878D82A}">
                    <a16:rowId xmlns:a16="http://schemas.microsoft.com/office/drawing/2014/main" val="1488062421"/>
                  </a:ext>
                </a:extLst>
              </a:tr>
              <a:tr h="164395">
                <a:tc>
                  <a:txBody>
                    <a:bodyPr/>
                    <a:lstStyle/>
                    <a:p>
                      <a:pPr algn="l" fontAlgn="b"/>
                      <a:r>
                        <a:rPr lang="en-US" sz="800" b="0" i="0" u="none" strike="noStrike" kern="1200">
                          <a:solidFill>
                            <a:srgbClr val="000000"/>
                          </a:solidFill>
                          <a:effectLst/>
                          <a:latin typeface="+mn-lt"/>
                          <a:ea typeface="+mn-ea"/>
                          <a:cs typeface="+mn-cs"/>
                        </a:rPr>
                        <a:t>ICE BofA US 3-Month Treasury Bill Index</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1.07</a:t>
                      </a:r>
                    </a:p>
                  </a:txBody>
                  <a:tcPr marL="0" marR="182880" marT="0" marB="0" anchor="ctr">
                    <a:noFill/>
                  </a:tcPr>
                </a:tc>
                <a:tc>
                  <a:txBody>
                    <a:bodyPr/>
                    <a:lstStyle/>
                    <a:p>
                      <a:pPr algn="r" fontAlgn="b"/>
                      <a:r>
                        <a:rPr lang="en-GB" sz="800" b="0" i="0" u="none" strike="noStrike" dirty="0">
                          <a:solidFill>
                            <a:schemeClr val="tx1"/>
                          </a:solidFill>
                          <a:effectLst/>
                          <a:latin typeface="+mn-lt"/>
                        </a:rPr>
                        <a:t>2.50</a:t>
                      </a:r>
                    </a:p>
                  </a:txBody>
                  <a:tcPr marL="0" marR="182880" marT="0" marB="0" anchor="ctr">
                    <a:noFill/>
                  </a:tcPr>
                </a:tc>
                <a:tc>
                  <a:txBody>
                    <a:bodyPr/>
                    <a:lstStyle/>
                    <a:p>
                      <a:pPr algn="r" fontAlgn="b"/>
                      <a:r>
                        <a:rPr lang="en-GB" sz="800" b="0" i="0" u="none" strike="noStrike" dirty="0">
                          <a:solidFill>
                            <a:schemeClr val="tx1"/>
                          </a:solidFill>
                          <a:effectLst/>
                          <a:latin typeface="+mn-lt"/>
                        </a:rPr>
                        <a:t>0.89</a:t>
                      </a:r>
                    </a:p>
                  </a:txBody>
                  <a:tcPr marL="0" marR="182880" marT="0" marB="0" anchor="ctr">
                    <a:noFill/>
                  </a:tcPr>
                </a:tc>
                <a:tc>
                  <a:txBody>
                    <a:bodyPr/>
                    <a:lstStyle/>
                    <a:p>
                      <a:pPr algn="r" fontAlgn="b"/>
                      <a:r>
                        <a:rPr lang="en-GB" sz="800" b="0" i="0" u="none" strike="noStrike" dirty="0">
                          <a:solidFill>
                            <a:schemeClr val="tx1"/>
                          </a:solidFill>
                          <a:effectLst/>
                          <a:latin typeface="+mn-lt"/>
                        </a:rPr>
                        <a:t>1.41</a:t>
                      </a:r>
                    </a:p>
                  </a:txBody>
                  <a:tcPr marL="0" marR="182880" marT="0" marB="0" anchor="ctr">
                    <a:noFill/>
                  </a:tcPr>
                </a:tc>
                <a:tc>
                  <a:txBody>
                    <a:bodyPr/>
                    <a:lstStyle/>
                    <a:p>
                      <a:pPr algn="r" fontAlgn="b"/>
                      <a:r>
                        <a:rPr lang="en-GB" sz="800" b="0" i="0" u="none" strike="noStrike" dirty="0">
                          <a:solidFill>
                            <a:srgbClr val="000000"/>
                          </a:solidFill>
                          <a:effectLst/>
                          <a:latin typeface="+mn-lt"/>
                        </a:rPr>
                        <a:t>0.87</a:t>
                      </a:r>
                    </a:p>
                  </a:txBody>
                  <a:tcPr marL="0" marR="182880" marT="0" marB="0" anchor="ctr">
                    <a:noFill/>
                  </a:tcPr>
                </a:tc>
                <a:extLst>
                  <a:ext uri="{0D108BD9-81ED-4DB2-BD59-A6C34878D82A}">
                    <a16:rowId xmlns:a16="http://schemas.microsoft.com/office/drawing/2014/main" val="150157158"/>
                  </a:ext>
                </a:extLst>
              </a:tr>
            </a:tbl>
          </a:graphicData>
        </a:graphic>
      </p:graphicFrame>
      <p:cxnSp>
        <p:nvCxnSpPr>
          <p:cNvPr id="30" name="Straight Connector 29">
            <a:extLst>
              <a:ext uri="{FF2B5EF4-FFF2-40B4-BE49-F238E27FC236}">
                <a16:creationId xmlns:a16="http://schemas.microsoft.com/office/drawing/2014/main" id="{34B5387E-6C51-4FCC-92BF-39B84EAB7E35}"/>
              </a:ext>
            </a:extLst>
          </p:cNvPr>
          <p:cNvCxnSpPr>
            <a:cxnSpLocks/>
          </p:cNvCxnSpPr>
          <p:nvPr/>
        </p:nvCxnSpPr>
        <p:spPr>
          <a:xfrm>
            <a:off x="3333698" y="4719230"/>
            <a:ext cx="611510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 name="Picture Placeholder 4" descr="Graphical user interface, application&#10;&#10;Description automatically generated">
            <a:extLst>
              <a:ext uri="{FF2B5EF4-FFF2-40B4-BE49-F238E27FC236}">
                <a16:creationId xmlns:a16="http://schemas.microsoft.com/office/drawing/2014/main" id="{8E5C34CD-3D76-C71C-63C5-85FCEDA79243}"/>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235951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a:cxnSpLocks/>
          </p:cNvCxnSpPr>
          <p:nvPr/>
        </p:nvCxnSpPr>
        <p:spPr>
          <a:xfrm>
            <a:off x="3224990" y="1561131"/>
            <a:ext cx="0" cy="560008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29812" y="657966"/>
            <a:ext cx="9052560" cy="521864"/>
          </a:xfrm>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31" name="Text Placeholder 30"/>
          <p:cNvSpPr>
            <a:spLocks noGrp="1"/>
          </p:cNvSpPr>
          <p:nvPr>
            <p:ph type="body" sz="quarter" idx="15"/>
          </p:nvPr>
        </p:nvSpPr>
        <p:spPr/>
        <p:txBody>
          <a:bodyPr/>
          <a:lstStyle/>
          <a:p>
            <a:r>
              <a:rPr lang="en-US" dirty="0"/>
              <a:t>One basis point (bps) equals 0.01%. Source: ICE BofA government yield. ICE BofA index data © 2023 ICE Data Indices, LLC.</a:t>
            </a:r>
          </a:p>
        </p:txBody>
      </p:sp>
      <p:sp>
        <p:nvSpPr>
          <p:cNvPr id="7" name="Text Placeholder 6"/>
          <p:cNvSpPr>
            <a:spLocks noGrp="1"/>
          </p:cNvSpPr>
          <p:nvPr>
            <p:ph type="body" sz="quarter" idx="14"/>
          </p:nvPr>
        </p:nvSpPr>
        <p:spPr>
          <a:xfrm>
            <a:off x="529813" y="1067438"/>
            <a:ext cx="8823326" cy="346075"/>
          </a:xfrm>
        </p:spPr>
        <p:txBody>
          <a:bodyPr/>
          <a:lstStyle/>
          <a:p>
            <a:r>
              <a:rPr lang="en-US" dirty="0">
                <a:highlight>
                  <a:srgbClr val="FFFFFF"/>
                </a:highlight>
              </a:rPr>
              <a:t>First quarter 2023 y</a:t>
            </a:r>
            <a:r>
              <a:rPr lang="en-US" dirty="0"/>
              <a:t>ield curves</a:t>
            </a:r>
          </a:p>
        </p:txBody>
      </p:sp>
      <p:sp>
        <p:nvSpPr>
          <p:cNvPr id="9" name="Text Placeholder 8"/>
          <p:cNvSpPr>
            <a:spLocks noGrp="1"/>
          </p:cNvSpPr>
          <p:nvPr>
            <p:ph type="body" sz="quarter" idx="20"/>
          </p:nvPr>
        </p:nvSpPr>
        <p:spPr>
          <a:xfrm>
            <a:off x="537745" y="1792157"/>
            <a:ext cx="2355580" cy="3538003"/>
          </a:xfrm>
        </p:spPr>
        <p:txBody>
          <a:bodyPr/>
          <a:lstStyle/>
          <a:p>
            <a:r>
              <a:rPr lang="en-US" dirty="0"/>
              <a:t>Except for ultrashort-term government bonds in the German and UK markets, interest rates generally decreased within global developed markets for the quarter.</a:t>
            </a:r>
          </a:p>
          <a:p>
            <a:r>
              <a:rPr lang="en-US" dirty="0"/>
              <a:t>Realized term premiums were positive in global developed markets.</a:t>
            </a:r>
          </a:p>
          <a:p>
            <a:r>
              <a:rPr lang="en-US" dirty="0"/>
              <a:t>In Japan, ultrashort-term nominal interest rates were negative. In Germany, the UK, Canada, and Australia the short-term segment of the yield curve was inverted.</a:t>
            </a:r>
          </a:p>
        </p:txBody>
      </p:sp>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3071690462"/>
              </p:ext>
            </p:extLst>
          </p:nvPr>
        </p:nvGraphicFramePr>
        <p:xfrm>
          <a:off x="6589399" y="1822618"/>
          <a:ext cx="2983245" cy="15179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extLst>
              <p:ext uri="{D42A27DB-BD31-4B8C-83A1-F6EECF244321}">
                <p14:modId xmlns:p14="http://schemas.microsoft.com/office/powerpoint/2010/main" val="3400648089"/>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4" imgW="1228835" imgH="390420" progId="Excel.Sheet.12">
                  <p:embed/>
                </p:oleObj>
              </mc:Choice>
              <mc:Fallback>
                <p:oleObj name="Worksheet" r:id="rId4"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5"/>
                      <a:stretch>
                        <a:fillRect/>
                      </a:stretch>
                    </p:blipFill>
                    <p:spPr>
                      <a:xfrm>
                        <a:off x="4405110" y="3342560"/>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extLst>
              <p:ext uri="{D42A27DB-BD31-4B8C-83A1-F6EECF244321}">
                <p14:modId xmlns:p14="http://schemas.microsoft.com/office/powerpoint/2010/main" val="457295284"/>
              </p:ext>
            </p:extLst>
          </p:nvPr>
        </p:nvGraphicFramePr>
        <p:xfrm>
          <a:off x="4405110" y="3342560"/>
          <a:ext cx="1228725" cy="390525"/>
        </p:xfrm>
        <a:graphic>
          <a:graphicData uri="http://schemas.openxmlformats.org/presentationml/2006/ole">
            <mc:AlternateContent xmlns:mc="http://schemas.openxmlformats.org/markup-compatibility/2006">
              <mc:Choice xmlns:v="urn:schemas-microsoft-com:vml" Requires="v">
                <p:oleObj name="Worksheet" r:id="rId6" imgW="1228835" imgH="390420" progId="Excel.Sheet.12">
                  <p:embed/>
                </p:oleObj>
              </mc:Choice>
              <mc:Fallback>
                <p:oleObj name="Worksheet" r:id="rId6"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5"/>
                      <a:stretch>
                        <a:fillRect/>
                      </a:stretch>
                    </p:blipFill>
                    <p:spPr>
                      <a:xfrm>
                        <a:off x="4405110" y="3342560"/>
                        <a:ext cx="1228725" cy="390525"/>
                      </a:xfrm>
                      <a:prstGeom prst="rect">
                        <a:avLst/>
                      </a:prstGeom>
                    </p:spPr>
                  </p:pic>
                </p:oleObj>
              </mc:Fallback>
            </mc:AlternateContent>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1577367068"/>
              </p:ext>
            </p:extLst>
          </p:nvPr>
        </p:nvGraphicFramePr>
        <p:xfrm>
          <a:off x="6589399" y="3739482"/>
          <a:ext cx="2901043" cy="151790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a:extLst>
              <a:ext uri="{FF2B5EF4-FFF2-40B4-BE49-F238E27FC236}">
                <a16:creationId xmlns:a16="http://schemas.microsoft.com/office/drawing/2014/main" id="{01AC4831-3C9B-48B2-B429-6893592213AD}"/>
              </a:ext>
            </a:extLst>
          </p:cNvPr>
          <p:cNvGraphicFramePr/>
          <p:nvPr>
            <p:extLst>
              <p:ext uri="{D42A27DB-BD31-4B8C-83A1-F6EECF244321}">
                <p14:modId xmlns:p14="http://schemas.microsoft.com/office/powerpoint/2010/main" val="1276781037"/>
              </p:ext>
            </p:extLst>
          </p:nvPr>
        </p:nvGraphicFramePr>
        <p:xfrm>
          <a:off x="6589399" y="5652839"/>
          <a:ext cx="2983245" cy="15179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2" name="Table 21">
            <a:extLst>
              <a:ext uri="{FF2B5EF4-FFF2-40B4-BE49-F238E27FC236}">
                <a16:creationId xmlns:a16="http://schemas.microsoft.com/office/drawing/2014/main" id="{4D502F1A-CD5A-4D37-924D-AE74F0275F7E}"/>
              </a:ext>
            </a:extLst>
          </p:cNvPr>
          <p:cNvGraphicFramePr>
            <a:graphicFrameLocks noGrp="1"/>
          </p:cNvGraphicFramePr>
          <p:nvPr>
            <p:extLst>
              <p:ext uri="{D42A27DB-BD31-4B8C-83A1-F6EECF244321}">
                <p14:modId xmlns:p14="http://schemas.microsoft.com/office/powerpoint/2010/main" val="2884959548"/>
              </p:ext>
            </p:extLst>
          </p:nvPr>
        </p:nvGraphicFramePr>
        <p:xfrm>
          <a:off x="3441972" y="1570656"/>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4" name="Table 23">
            <a:extLst>
              <a:ext uri="{FF2B5EF4-FFF2-40B4-BE49-F238E27FC236}">
                <a16:creationId xmlns:a16="http://schemas.microsoft.com/office/drawing/2014/main" id="{70B2DC8B-1AC8-40A8-BA14-3A474D104A4F}"/>
              </a:ext>
            </a:extLst>
          </p:cNvPr>
          <p:cNvGraphicFramePr>
            <a:graphicFrameLocks noGrp="1"/>
          </p:cNvGraphicFramePr>
          <p:nvPr>
            <p:extLst>
              <p:ext uri="{D42A27DB-BD31-4B8C-83A1-F6EECF244321}">
                <p14:modId xmlns:p14="http://schemas.microsoft.com/office/powerpoint/2010/main" val="2352723479"/>
              </p:ext>
            </p:extLst>
          </p:nvPr>
        </p:nvGraphicFramePr>
        <p:xfrm>
          <a:off x="6609167" y="1570656"/>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Table 24">
            <a:extLst>
              <a:ext uri="{FF2B5EF4-FFF2-40B4-BE49-F238E27FC236}">
                <a16:creationId xmlns:a16="http://schemas.microsoft.com/office/drawing/2014/main" id="{5218E2C1-8434-427D-827F-FE8081C89CD8}"/>
              </a:ext>
            </a:extLst>
          </p:cNvPr>
          <p:cNvGraphicFramePr>
            <a:graphicFrameLocks noGrp="1"/>
          </p:cNvGraphicFramePr>
          <p:nvPr>
            <p:extLst>
              <p:ext uri="{D42A27DB-BD31-4B8C-83A1-F6EECF244321}">
                <p14:modId xmlns:p14="http://schemas.microsoft.com/office/powerpoint/2010/main" val="2275513951"/>
              </p:ext>
            </p:extLst>
          </p:nvPr>
        </p:nvGraphicFramePr>
        <p:xfrm>
          <a:off x="3441972" y="3481283"/>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6" name="Table 25">
            <a:extLst>
              <a:ext uri="{FF2B5EF4-FFF2-40B4-BE49-F238E27FC236}">
                <a16:creationId xmlns:a16="http://schemas.microsoft.com/office/drawing/2014/main" id="{B74C135F-5318-4BAD-AE5F-784F9315626B}"/>
              </a:ext>
            </a:extLst>
          </p:cNvPr>
          <p:cNvGraphicFramePr>
            <a:graphicFrameLocks noGrp="1"/>
          </p:cNvGraphicFramePr>
          <p:nvPr>
            <p:extLst>
              <p:ext uri="{D42A27DB-BD31-4B8C-83A1-F6EECF244321}">
                <p14:modId xmlns:p14="http://schemas.microsoft.com/office/powerpoint/2010/main" val="3001263767"/>
              </p:ext>
            </p:extLst>
          </p:nvPr>
        </p:nvGraphicFramePr>
        <p:xfrm>
          <a:off x="6609167" y="3481283"/>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2E8C32B6-E67C-4F83-AD24-FB2627D53EDB}"/>
              </a:ext>
            </a:extLst>
          </p:cNvPr>
          <p:cNvGraphicFramePr>
            <a:graphicFrameLocks noGrp="1"/>
          </p:cNvGraphicFramePr>
          <p:nvPr>
            <p:extLst>
              <p:ext uri="{D42A27DB-BD31-4B8C-83A1-F6EECF244321}">
                <p14:modId xmlns:p14="http://schemas.microsoft.com/office/powerpoint/2010/main" val="4049649558"/>
              </p:ext>
            </p:extLst>
          </p:nvPr>
        </p:nvGraphicFramePr>
        <p:xfrm>
          <a:off x="6609167" y="5382105"/>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7AF654BB-3AC6-4424-800D-F0DAE2C6D986}"/>
              </a:ext>
            </a:extLst>
          </p:cNvPr>
          <p:cNvGraphicFramePr>
            <a:graphicFrameLocks noGrp="1"/>
          </p:cNvGraphicFramePr>
          <p:nvPr>
            <p:extLst>
              <p:ext uri="{D42A27DB-BD31-4B8C-83A1-F6EECF244321}">
                <p14:modId xmlns:p14="http://schemas.microsoft.com/office/powerpoint/2010/main" val="3881351635"/>
              </p:ext>
            </p:extLst>
          </p:nvPr>
        </p:nvGraphicFramePr>
        <p:xfrm>
          <a:off x="3424031" y="5382105"/>
          <a:ext cx="2901042" cy="227965"/>
        </p:xfrm>
        <a:graphic>
          <a:graphicData uri="http://schemas.openxmlformats.org/drawingml/2006/table">
            <a:tbl>
              <a:tblPr firstRow="1" bandRow="1">
                <a:tableStyleId>{5C22544A-7EE6-4342-B048-85BDC9FD1C3A}</a:tableStyleId>
              </a:tblPr>
              <a:tblGrid>
                <a:gridCol w="2901042">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Chart 29">
            <a:extLst>
              <a:ext uri="{FF2B5EF4-FFF2-40B4-BE49-F238E27FC236}">
                <a16:creationId xmlns:a16="http://schemas.microsoft.com/office/drawing/2014/main" id="{02A8F98D-3F6C-49F9-903E-474DA7D61BAC}"/>
              </a:ext>
            </a:extLst>
          </p:cNvPr>
          <p:cNvGraphicFramePr/>
          <p:nvPr>
            <p:extLst>
              <p:ext uri="{D42A27DB-BD31-4B8C-83A1-F6EECF244321}">
                <p14:modId xmlns:p14="http://schemas.microsoft.com/office/powerpoint/2010/main" val="1756391123"/>
              </p:ext>
            </p:extLst>
          </p:nvPr>
        </p:nvGraphicFramePr>
        <p:xfrm>
          <a:off x="3409306" y="1822618"/>
          <a:ext cx="2933707"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2" name="Chart 31">
            <a:extLst>
              <a:ext uri="{FF2B5EF4-FFF2-40B4-BE49-F238E27FC236}">
                <a16:creationId xmlns:a16="http://schemas.microsoft.com/office/drawing/2014/main" id="{3E430FDB-A765-4348-B605-CF39C2FB68D7}"/>
              </a:ext>
            </a:extLst>
          </p:cNvPr>
          <p:cNvGraphicFramePr/>
          <p:nvPr>
            <p:extLst>
              <p:ext uri="{D42A27DB-BD31-4B8C-83A1-F6EECF244321}">
                <p14:modId xmlns:p14="http://schemas.microsoft.com/office/powerpoint/2010/main" val="1842050636"/>
              </p:ext>
            </p:extLst>
          </p:nvPr>
        </p:nvGraphicFramePr>
        <p:xfrm>
          <a:off x="3409306" y="3739482"/>
          <a:ext cx="2901043"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3" name="Chart 32">
            <a:extLst>
              <a:ext uri="{FF2B5EF4-FFF2-40B4-BE49-F238E27FC236}">
                <a16:creationId xmlns:a16="http://schemas.microsoft.com/office/drawing/2014/main" id="{E325EFD1-7A31-413F-937F-9708E77CD85A}"/>
              </a:ext>
            </a:extLst>
          </p:cNvPr>
          <p:cNvGraphicFramePr/>
          <p:nvPr>
            <p:extLst>
              <p:ext uri="{D42A27DB-BD31-4B8C-83A1-F6EECF244321}">
                <p14:modId xmlns:p14="http://schemas.microsoft.com/office/powerpoint/2010/main" val="1054276498"/>
              </p:ext>
            </p:extLst>
          </p:nvPr>
        </p:nvGraphicFramePr>
        <p:xfrm>
          <a:off x="3409306" y="5652839"/>
          <a:ext cx="3014214" cy="1517904"/>
        </p:xfrm>
        <a:graphic>
          <a:graphicData uri="http://schemas.openxmlformats.org/drawingml/2006/chart">
            <c:chart xmlns:c="http://schemas.openxmlformats.org/drawingml/2006/chart" xmlns:r="http://schemas.openxmlformats.org/officeDocument/2006/relationships" r:id="rId11"/>
          </a:graphicData>
        </a:graphic>
      </p:graphicFrame>
      <p:sp>
        <p:nvSpPr>
          <p:cNvPr id="34" name="Content Placeholder 9">
            <a:extLst>
              <a:ext uri="{FF2B5EF4-FFF2-40B4-BE49-F238E27FC236}">
                <a16:creationId xmlns:a16="http://schemas.microsoft.com/office/drawing/2014/main" id="{AA519D73-D2FD-4D69-BCF0-88AB3C3EC963}"/>
              </a:ext>
            </a:extLst>
          </p:cNvPr>
          <p:cNvSpPr txBox="1">
            <a:spLocks/>
          </p:cNvSpPr>
          <p:nvPr/>
        </p:nvSpPr>
        <p:spPr>
          <a:xfrm>
            <a:off x="520287" y="5601010"/>
            <a:ext cx="2679200"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12/31/2022</a:t>
            </a:r>
            <a:endParaRPr lang="en-US" sz="1000" b="1" dirty="0">
              <a:solidFill>
                <a:schemeClr val="tx2"/>
              </a:solidFill>
            </a:endParaRPr>
          </a:p>
        </p:txBody>
      </p:sp>
      <p:graphicFrame>
        <p:nvGraphicFramePr>
          <p:cNvPr id="36" name="Table 35">
            <a:extLst>
              <a:ext uri="{FF2B5EF4-FFF2-40B4-BE49-F238E27FC236}">
                <a16:creationId xmlns:a16="http://schemas.microsoft.com/office/drawing/2014/main" id="{55D67952-DC42-4D75-9B93-A1829E208FA3}"/>
              </a:ext>
            </a:extLst>
          </p:cNvPr>
          <p:cNvGraphicFramePr>
            <a:graphicFrameLocks noGrp="1"/>
          </p:cNvGraphicFramePr>
          <p:nvPr>
            <p:extLst>
              <p:ext uri="{D42A27DB-BD31-4B8C-83A1-F6EECF244321}">
                <p14:modId xmlns:p14="http://schemas.microsoft.com/office/powerpoint/2010/main" val="1109974908"/>
              </p:ext>
            </p:extLst>
          </p:nvPr>
        </p:nvGraphicFramePr>
        <p:xfrm>
          <a:off x="609601" y="5834419"/>
          <a:ext cx="2449509" cy="1324476"/>
        </p:xfrm>
        <a:graphic>
          <a:graphicData uri="http://schemas.openxmlformats.org/drawingml/2006/table">
            <a:tbl>
              <a:tblPr>
                <a:tableStyleId>{5C22544A-7EE6-4342-B048-85BDC9FD1C3A}</a:tableStyleId>
              </a:tblPr>
              <a:tblGrid>
                <a:gridCol w="627189">
                  <a:extLst>
                    <a:ext uri="{9D8B030D-6E8A-4147-A177-3AD203B41FA5}">
                      <a16:colId xmlns:a16="http://schemas.microsoft.com/office/drawing/2014/main" val="20000"/>
                    </a:ext>
                  </a:extLst>
                </a:gridCol>
                <a:gridCol w="364464">
                  <a:extLst>
                    <a:ext uri="{9D8B030D-6E8A-4147-A177-3AD203B41FA5}">
                      <a16:colId xmlns:a16="http://schemas.microsoft.com/office/drawing/2014/main" val="851030634"/>
                    </a:ext>
                  </a:extLst>
                </a:gridCol>
                <a:gridCol w="364464">
                  <a:extLst>
                    <a:ext uri="{9D8B030D-6E8A-4147-A177-3AD203B41FA5}">
                      <a16:colId xmlns:a16="http://schemas.microsoft.com/office/drawing/2014/main" val="20001"/>
                    </a:ext>
                  </a:extLst>
                </a:gridCol>
                <a:gridCol w="364464">
                  <a:extLst>
                    <a:ext uri="{9D8B030D-6E8A-4147-A177-3AD203B41FA5}">
                      <a16:colId xmlns:a16="http://schemas.microsoft.com/office/drawing/2014/main" val="20003"/>
                    </a:ext>
                  </a:extLst>
                </a:gridCol>
                <a:gridCol w="364464">
                  <a:extLst>
                    <a:ext uri="{9D8B030D-6E8A-4147-A177-3AD203B41FA5}">
                      <a16:colId xmlns:a16="http://schemas.microsoft.com/office/drawing/2014/main" val="20004"/>
                    </a:ext>
                  </a:extLst>
                </a:gridCol>
                <a:gridCol w="364464">
                  <a:extLst>
                    <a:ext uri="{9D8B030D-6E8A-4147-A177-3AD203B41FA5}">
                      <a16:colId xmlns:a16="http://schemas.microsoft.com/office/drawing/2014/main" val="20005"/>
                    </a:ext>
                  </a:extLst>
                </a:gridCol>
              </a:tblGrid>
              <a:tr h="210312">
                <a:tc>
                  <a:txBody>
                    <a:bodyPr/>
                    <a:lstStyle/>
                    <a:p>
                      <a:pPr algn="l" fontAlgn="ctr"/>
                      <a:endParaRPr lang="en-GB" sz="800" b="0" i="0" u="none" strike="noStrike" dirty="0">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dirty="0">
                          <a:solidFill>
                            <a:schemeClr val="dk1"/>
                          </a:solidFill>
                          <a:effectLst/>
                          <a:latin typeface="+mn-lt"/>
                        </a:rPr>
                        <a:t>5Y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10Y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20Y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dirty="0">
                          <a:effectLst/>
                          <a:latin typeface="+mn-lt"/>
                        </a:rPr>
                        <a:t>30Y</a:t>
                      </a:r>
                      <a:endParaRPr lang="en-GB" sz="800" b="0" i="0" u="none" strike="noStrike" dirty="0">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85694">
                <a:tc>
                  <a:txBody>
                    <a:bodyPr/>
                    <a:lstStyle/>
                    <a:p>
                      <a:pPr algn="l" fontAlgn="b"/>
                      <a:r>
                        <a:rPr lang="en-GB" sz="800" b="0" i="0" u="none" strike="noStrike" kern="1200" dirty="0">
                          <a:solidFill>
                            <a:srgbClr val="000000"/>
                          </a:solidFill>
                          <a:effectLst/>
                          <a:latin typeface="+mn-lt"/>
                          <a:ea typeface="+mn-ea"/>
                          <a:cs typeface="+mn-cs"/>
                        </a:rPr>
                        <a:t>US</a:t>
                      </a:r>
                      <a:endParaRPr lang="en-US" sz="800" b="0" i="0" u="none" strike="noStrike" kern="1200" dirty="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dirty="0">
                          <a:solidFill>
                            <a:srgbClr val="C00000"/>
                          </a:solidFill>
                          <a:effectLst/>
                          <a:latin typeface="+mn-lt"/>
                        </a:rPr>
                        <a:t>-11.4</a:t>
                      </a:r>
                    </a:p>
                  </a:txBody>
                  <a:tcPr marL="0" marR="45720" marT="0" marB="0" anchor="ctr">
                    <a:lnT w="12700" cmpd="sng">
                      <a:noFill/>
                    </a:lnT>
                    <a:noFill/>
                  </a:tcPr>
                </a:tc>
                <a:tc>
                  <a:txBody>
                    <a:bodyPr/>
                    <a:lstStyle/>
                    <a:p>
                      <a:pPr algn="r" fontAlgn="b"/>
                      <a:r>
                        <a:rPr lang="en-GB" sz="800" b="0" i="0" u="none" strike="noStrike" dirty="0">
                          <a:solidFill>
                            <a:srgbClr val="C00000"/>
                          </a:solidFill>
                          <a:effectLst/>
                          <a:latin typeface="+mn-lt"/>
                        </a:rPr>
                        <a:t>-37.9</a:t>
                      </a:r>
                    </a:p>
                  </a:txBody>
                  <a:tcPr marL="0" marR="45720" marT="0" marB="0" anchor="ctr">
                    <a:lnT w="12700" cmpd="sng">
                      <a:noFill/>
                    </a:lnT>
                    <a:noFill/>
                  </a:tcPr>
                </a:tc>
                <a:tc>
                  <a:txBody>
                    <a:bodyPr/>
                    <a:lstStyle/>
                    <a:p>
                      <a:pPr algn="r" fontAlgn="b"/>
                      <a:r>
                        <a:rPr lang="en-GB" sz="800" b="0" i="0" u="none" strike="noStrike" dirty="0">
                          <a:solidFill>
                            <a:srgbClr val="C00000"/>
                          </a:solidFill>
                          <a:effectLst/>
                          <a:latin typeface="+mn-lt"/>
                        </a:rPr>
                        <a:t>-34.8</a:t>
                      </a:r>
                    </a:p>
                  </a:txBody>
                  <a:tcPr marL="0" marR="45720" marT="0" marB="0" anchor="ctr">
                    <a:lnT w="12700" cmpd="sng">
                      <a:noFill/>
                    </a:lnT>
                    <a:noFill/>
                  </a:tcPr>
                </a:tc>
                <a:tc>
                  <a:txBody>
                    <a:bodyPr/>
                    <a:lstStyle/>
                    <a:p>
                      <a:pPr algn="r" fontAlgn="b"/>
                      <a:r>
                        <a:rPr lang="en-GB" sz="800" b="0" i="0" u="none" strike="noStrike" dirty="0">
                          <a:solidFill>
                            <a:srgbClr val="C00000"/>
                          </a:solidFill>
                          <a:effectLst/>
                          <a:latin typeface="+mn-lt"/>
                        </a:rPr>
                        <a:t>-31.3</a:t>
                      </a:r>
                    </a:p>
                  </a:txBody>
                  <a:tcPr marL="0" marR="45720" marT="0" marB="0" anchor="ctr">
                    <a:lnT w="12700" cmpd="sng">
                      <a:noFill/>
                    </a:lnT>
                    <a:noFill/>
                  </a:tcPr>
                </a:tc>
                <a:tc>
                  <a:txBody>
                    <a:bodyPr/>
                    <a:lstStyle/>
                    <a:p>
                      <a:pPr algn="r" fontAlgn="b"/>
                      <a:r>
                        <a:rPr lang="en-GB" sz="800" b="0" i="0" u="none" strike="noStrike" dirty="0">
                          <a:solidFill>
                            <a:srgbClr val="C00000"/>
                          </a:solidFill>
                          <a:effectLst/>
                          <a:latin typeface="+mn-lt"/>
                        </a:rPr>
                        <a:t>-32.2</a:t>
                      </a:r>
                    </a:p>
                  </a:txBody>
                  <a:tcPr marL="0" marR="45720" marT="0" marB="0" anchor="ctr">
                    <a:lnT w="12700" cmpd="sng">
                      <a:noFill/>
                    </a:lnT>
                    <a:noFill/>
                  </a:tcPr>
                </a:tc>
                <a:extLst>
                  <a:ext uri="{0D108BD9-81ED-4DB2-BD59-A6C34878D82A}">
                    <a16:rowId xmlns:a16="http://schemas.microsoft.com/office/drawing/2014/main" val="10003"/>
                  </a:ext>
                </a:extLst>
              </a:tr>
              <a:tr h="185694">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chemeClr val="tx1"/>
                          </a:solidFill>
                          <a:effectLst/>
                          <a:latin typeface="+mn-lt"/>
                        </a:rPr>
                        <a:t>44.6</a:t>
                      </a:r>
                    </a:p>
                  </a:txBody>
                  <a:tcPr marL="0" marR="45720" marT="0" marB="0" anchor="ctr">
                    <a:noFill/>
                  </a:tcPr>
                </a:tc>
                <a:tc>
                  <a:txBody>
                    <a:bodyPr/>
                    <a:lstStyle/>
                    <a:p>
                      <a:pPr algn="r" fontAlgn="b"/>
                      <a:r>
                        <a:rPr lang="en-GB" sz="800" b="0" i="0" u="none" strike="noStrike" dirty="0">
                          <a:solidFill>
                            <a:srgbClr val="C00000"/>
                          </a:solidFill>
                          <a:effectLst/>
                          <a:latin typeface="+mn-lt"/>
                        </a:rPr>
                        <a:t>-13.5</a:t>
                      </a:r>
                    </a:p>
                  </a:txBody>
                  <a:tcPr marL="0" marR="45720" marT="0" marB="0" anchor="ctr">
                    <a:noFill/>
                  </a:tcPr>
                </a:tc>
                <a:tc>
                  <a:txBody>
                    <a:bodyPr/>
                    <a:lstStyle/>
                    <a:p>
                      <a:pPr algn="r" fontAlgn="b"/>
                      <a:r>
                        <a:rPr lang="en-GB" sz="800" b="0" i="0" u="none" strike="noStrike" dirty="0">
                          <a:solidFill>
                            <a:srgbClr val="C00000"/>
                          </a:solidFill>
                          <a:effectLst/>
                          <a:latin typeface="+mn-lt"/>
                        </a:rPr>
                        <a:t>-24.6</a:t>
                      </a:r>
                    </a:p>
                  </a:txBody>
                  <a:tcPr marL="0" marR="45720" marT="0" marB="0" anchor="ctr">
                    <a:noFill/>
                  </a:tcPr>
                </a:tc>
                <a:tc>
                  <a:txBody>
                    <a:bodyPr/>
                    <a:lstStyle/>
                    <a:p>
                      <a:pPr algn="r" fontAlgn="b"/>
                      <a:r>
                        <a:rPr lang="en-GB" sz="800" b="0" i="0" u="none" strike="noStrike" dirty="0">
                          <a:solidFill>
                            <a:srgbClr val="C00000"/>
                          </a:solidFill>
                          <a:effectLst/>
                          <a:latin typeface="+mn-lt"/>
                        </a:rPr>
                        <a:t>-17.0</a:t>
                      </a:r>
                    </a:p>
                  </a:txBody>
                  <a:tcPr marL="0" marR="45720" marT="0" marB="0" anchor="ctr">
                    <a:noFill/>
                  </a:tcPr>
                </a:tc>
                <a:tc>
                  <a:txBody>
                    <a:bodyPr/>
                    <a:lstStyle/>
                    <a:p>
                      <a:pPr algn="r" fontAlgn="b"/>
                      <a:r>
                        <a:rPr lang="en-GB" sz="800" b="0" i="0" u="none" strike="noStrike" dirty="0">
                          <a:solidFill>
                            <a:srgbClr val="C00000"/>
                          </a:solidFill>
                          <a:effectLst/>
                          <a:latin typeface="+mn-lt"/>
                        </a:rPr>
                        <a:t>-8.8</a:t>
                      </a:r>
                    </a:p>
                  </a:txBody>
                  <a:tcPr marL="0" marR="45720" marT="0" marB="0" anchor="ctr">
                    <a:noFill/>
                  </a:tcPr>
                </a:tc>
                <a:extLst>
                  <a:ext uri="{0D108BD9-81ED-4DB2-BD59-A6C34878D82A}">
                    <a16:rowId xmlns:a16="http://schemas.microsoft.com/office/drawing/2014/main" val="10004"/>
                  </a:ext>
                </a:extLst>
              </a:tr>
              <a:tr h="185694">
                <a:tc>
                  <a:txBody>
                    <a:bodyPr/>
                    <a:lstStyle/>
                    <a:p>
                      <a:pPr algn="l" fontAlgn="b"/>
                      <a:r>
                        <a:rPr lang="en-GB" sz="800" b="0" i="0" u="none" strike="noStrike" kern="1200">
                          <a:solidFill>
                            <a:srgbClr val="000000"/>
                          </a:solidFill>
                          <a:effectLst/>
                          <a:latin typeface="+mn-lt"/>
                          <a:ea typeface="+mn-ea"/>
                          <a:cs typeface="+mn-cs"/>
                        </a:rPr>
                        <a:t>Germany</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56.9</a:t>
                      </a:r>
                      <a:endParaRPr lang="en-GB" sz="800" b="0" i="0" u="none" strike="noStrike" dirty="0">
                        <a:solidFill>
                          <a:schemeClr val="tx1"/>
                        </a:solidFill>
                        <a:effectLst/>
                        <a:latin typeface="+mn-lt"/>
                      </a:endParaRPr>
                    </a:p>
                  </a:txBody>
                  <a:tcPr marL="0" marR="45720" marT="0" marB="0" anchor="ctr">
                    <a:noFill/>
                  </a:tcPr>
                </a:tc>
                <a:tc>
                  <a:txBody>
                    <a:bodyPr/>
                    <a:lstStyle/>
                    <a:p>
                      <a:pPr algn="r" fontAlgn="b"/>
                      <a:r>
                        <a:rPr lang="en-GB" sz="800" b="0" i="0" u="none" strike="noStrike" dirty="0">
                          <a:solidFill>
                            <a:srgbClr val="C00000"/>
                          </a:solidFill>
                          <a:effectLst/>
                          <a:latin typeface="+mn-lt"/>
                        </a:rPr>
                        <a:t>-15.6</a:t>
                      </a:r>
                    </a:p>
                  </a:txBody>
                  <a:tcPr marL="0" marR="45720" marT="0" marB="0" anchor="ctr">
                    <a:noFill/>
                  </a:tcPr>
                </a:tc>
                <a:tc>
                  <a:txBody>
                    <a:bodyPr/>
                    <a:lstStyle/>
                    <a:p>
                      <a:pPr algn="r" fontAlgn="b"/>
                      <a:r>
                        <a:rPr lang="en-GB" sz="800" b="0" i="0" u="none" strike="noStrike" dirty="0">
                          <a:solidFill>
                            <a:srgbClr val="C00000"/>
                          </a:solidFill>
                          <a:effectLst/>
                          <a:latin typeface="+mn-lt"/>
                        </a:rPr>
                        <a:t>-19.5</a:t>
                      </a:r>
                    </a:p>
                  </a:txBody>
                  <a:tcPr marL="0" marR="45720" marT="0" marB="0" anchor="ctr">
                    <a:noFill/>
                  </a:tcPr>
                </a:tc>
                <a:tc>
                  <a:txBody>
                    <a:bodyPr/>
                    <a:lstStyle/>
                    <a:p>
                      <a:pPr algn="r" fontAlgn="b"/>
                      <a:r>
                        <a:rPr lang="en-GB" sz="800" b="0" i="0" u="none" strike="noStrike" dirty="0">
                          <a:solidFill>
                            <a:srgbClr val="C00000"/>
                          </a:solidFill>
                          <a:effectLst/>
                          <a:latin typeface="+mn-lt"/>
                        </a:rPr>
                        <a:t>-11.5</a:t>
                      </a:r>
                    </a:p>
                  </a:txBody>
                  <a:tcPr marL="0" marR="45720" marT="0" marB="0" anchor="ctr">
                    <a:noFill/>
                  </a:tcPr>
                </a:tc>
                <a:tc>
                  <a:txBody>
                    <a:bodyPr/>
                    <a:lstStyle/>
                    <a:p>
                      <a:pPr algn="r" fontAlgn="b"/>
                      <a:r>
                        <a:rPr lang="en-GB" sz="800" b="0" i="0" u="none" strike="noStrike" dirty="0">
                          <a:solidFill>
                            <a:srgbClr val="C00000"/>
                          </a:solidFill>
                          <a:effectLst/>
                          <a:latin typeface="+mn-lt"/>
                        </a:rPr>
                        <a:t>-8.0</a:t>
                      </a:r>
                    </a:p>
                  </a:txBody>
                  <a:tcPr marL="0" marR="45720" marT="0" marB="0" anchor="ctr">
                    <a:noFill/>
                  </a:tcPr>
                </a:tc>
                <a:extLst>
                  <a:ext uri="{0D108BD9-81ED-4DB2-BD59-A6C34878D82A}">
                    <a16:rowId xmlns:a16="http://schemas.microsoft.com/office/drawing/2014/main" val="10005"/>
                  </a:ext>
                </a:extLst>
              </a:tr>
              <a:tr h="185694">
                <a:tc>
                  <a:txBody>
                    <a:bodyPr/>
                    <a:lstStyle/>
                    <a:p>
                      <a:pPr algn="l" fontAlgn="b"/>
                      <a:r>
                        <a:rPr lang="en-GB" sz="800" b="0" i="0" u="none" strike="noStrike" kern="1200">
                          <a:solidFill>
                            <a:srgbClr val="000000"/>
                          </a:solidFill>
                          <a:effectLst/>
                          <a:latin typeface="+mn-lt"/>
                          <a:ea typeface="+mn-ea"/>
                          <a:cs typeface="+mn-cs"/>
                        </a:rPr>
                        <a:t>Japan</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-13.0</a:t>
                      </a:r>
                    </a:p>
                  </a:txBody>
                  <a:tcPr marL="0" marR="45720" marT="0" marB="0" anchor="ctr">
                    <a:noFill/>
                  </a:tcPr>
                </a:tc>
                <a:tc>
                  <a:txBody>
                    <a:bodyPr/>
                    <a:lstStyle/>
                    <a:p>
                      <a:pPr algn="r" fontAlgn="b"/>
                      <a:r>
                        <a:rPr lang="en-GB" sz="800" b="0" i="0" u="none" strike="noStrike" dirty="0">
                          <a:solidFill>
                            <a:srgbClr val="C00000"/>
                          </a:solidFill>
                          <a:effectLst/>
                          <a:latin typeface="+mn-lt"/>
                        </a:rPr>
                        <a:t>-15.9</a:t>
                      </a:r>
                    </a:p>
                  </a:txBody>
                  <a:tcPr marL="0" marR="45720" marT="0" marB="0" anchor="ctr">
                    <a:noFill/>
                  </a:tcPr>
                </a:tc>
                <a:tc>
                  <a:txBody>
                    <a:bodyPr/>
                    <a:lstStyle/>
                    <a:p>
                      <a:pPr algn="r" fontAlgn="b"/>
                      <a:r>
                        <a:rPr lang="en-GB" sz="800" b="0" i="0" u="none" strike="noStrike" dirty="0">
                          <a:solidFill>
                            <a:srgbClr val="C00000"/>
                          </a:solidFill>
                          <a:effectLst/>
                          <a:latin typeface="+mn-lt"/>
                        </a:rPr>
                        <a:t>-15.5</a:t>
                      </a:r>
                    </a:p>
                  </a:txBody>
                  <a:tcPr marL="0" marR="45720" marT="0" marB="0" anchor="ctr">
                    <a:noFill/>
                  </a:tcPr>
                </a:tc>
                <a:tc>
                  <a:txBody>
                    <a:bodyPr/>
                    <a:lstStyle/>
                    <a:p>
                      <a:pPr algn="r" fontAlgn="b"/>
                      <a:r>
                        <a:rPr lang="en-GB" sz="800" b="0" i="0" u="none" strike="noStrike" dirty="0">
                          <a:solidFill>
                            <a:srgbClr val="C00000"/>
                          </a:solidFill>
                          <a:effectLst/>
                          <a:latin typeface="+mn-lt"/>
                        </a:rPr>
                        <a:t>-25.7</a:t>
                      </a:r>
                    </a:p>
                  </a:txBody>
                  <a:tcPr marL="0" marR="45720" marT="0" marB="0" anchor="ctr">
                    <a:noFill/>
                  </a:tcPr>
                </a:tc>
                <a:tc>
                  <a:txBody>
                    <a:bodyPr/>
                    <a:lstStyle/>
                    <a:p>
                      <a:pPr algn="r" fontAlgn="b"/>
                      <a:r>
                        <a:rPr lang="en-GB" sz="800" b="0" i="0" u="none" strike="noStrike" dirty="0">
                          <a:solidFill>
                            <a:srgbClr val="C00000"/>
                          </a:solidFill>
                          <a:effectLst/>
                          <a:latin typeface="+mn-lt"/>
                        </a:rPr>
                        <a:t>-27.0</a:t>
                      </a:r>
                    </a:p>
                  </a:txBody>
                  <a:tcPr marL="0" marR="45720" marT="0" marB="0" anchor="ctr">
                    <a:noFill/>
                  </a:tcPr>
                </a:tc>
                <a:extLst>
                  <a:ext uri="{0D108BD9-81ED-4DB2-BD59-A6C34878D82A}">
                    <a16:rowId xmlns:a16="http://schemas.microsoft.com/office/drawing/2014/main" val="1870949891"/>
                  </a:ext>
                </a:extLst>
              </a:tr>
              <a:tr h="185694">
                <a:tc>
                  <a:txBody>
                    <a:bodyPr/>
                    <a:lstStyle/>
                    <a:p>
                      <a:pPr algn="l" fontAlgn="b"/>
                      <a:r>
                        <a:rPr lang="en-GB" sz="800" b="0" i="0" u="none" strike="noStrike" kern="1200">
                          <a:solidFill>
                            <a:srgbClr val="000000"/>
                          </a:solidFill>
                          <a:effectLst/>
                          <a:latin typeface="+mn-lt"/>
                          <a:ea typeface="+mn-ea"/>
                          <a:cs typeface="+mn-cs"/>
                        </a:rPr>
                        <a:t>Canada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dirty="0">
                          <a:solidFill>
                            <a:srgbClr val="C00000"/>
                          </a:solidFill>
                          <a:effectLst/>
                          <a:latin typeface="+mn-lt"/>
                        </a:rPr>
                        <a:t>-20.3</a:t>
                      </a:r>
                    </a:p>
                  </a:txBody>
                  <a:tcPr marL="0" marR="45720" marT="0" marB="0" anchor="ctr">
                    <a:noFill/>
                  </a:tcPr>
                </a:tc>
                <a:tc>
                  <a:txBody>
                    <a:bodyPr/>
                    <a:lstStyle/>
                    <a:p>
                      <a:pPr algn="r" fontAlgn="b"/>
                      <a:r>
                        <a:rPr lang="en-GB" sz="800" b="0" i="0" u="none" strike="noStrike" dirty="0">
                          <a:solidFill>
                            <a:srgbClr val="C00000"/>
                          </a:solidFill>
                          <a:effectLst/>
                          <a:latin typeface="+mn-lt"/>
                        </a:rPr>
                        <a:t>-39.9</a:t>
                      </a:r>
                    </a:p>
                  </a:txBody>
                  <a:tcPr marL="0" marR="45720" marT="0" marB="0" anchor="ctr">
                    <a:noFill/>
                  </a:tcPr>
                </a:tc>
                <a:tc>
                  <a:txBody>
                    <a:bodyPr/>
                    <a:lstStyle/>
                    <a:p>
                      <a:pPr algn="r" fontAlgn="b"/>
                      <a:r>
                        <a:rPr lang="en-GB" sz="800" b="0" i="0" u="none" strike="noStrike" dirty="0">
                          <a:solidFill>
                            <a:srgbClr val="C00000"/>
                          </a:solidFill>
                          <a:effectLst/>
                          <a:latin typeface="+mn-lt"/>
                        </a:rPr>
                        <a:t>-38.8</a:t>
                      </a:r>
                    </a:p>
                  </a:txBody>
                  <a:tcPr marL="0" marR="45720" marT="0" marB="0" anchor="ctr">
                    <a:noFill/>
                  </a:tcPr>
                </a:tc>
                <a:tc>
                  <a:txBody>
                    <a:bodyPr/>
                    <a:lstStyle/>
                    <a:p>
                      <a:pPr algn="r" fontAlgn="b"/>
                      <a:r>
                        <a:rPr lang="en-GB" sz="800" b="0" i="0" u="none" strike="noStrike" dirty="0">
                          <a:solidFill>
                            <a:srgbClr val="C00000"/>
                          </a:solidFill>
                          <a:effectLst/>
                          <a:latin typeface="+mn-lt"/>
                        </a:rPr>
                        <a:t>-22.7</a:t>
                      </a:r>
                    </a:p>
                  </a:txBody>
                  <a:tcPr marL="0" marR="45720" marT="0" marB="0" anchor="ctr">
                    <a:noFill/>
                  </a:tcPr>
                </a:tc>
                <a:tc>
                  <a:txBody>
                    <a:bodyPr/>
                    <a:lstStyle/>
                    <a:p>
                      <a:pPr algn="r" fontAlgn="b"/>
                      <a:r>
                        <a:rPr lang="en-GB" sz="800" b="0" i="0" u="none" strike="noStrike" dirty="0">
                          <a:solidFill>
                            <a:srgbClr val="C00000"/>
                          </a:solidFill>
                          <a:effectLst/>
                          <a:latin typeface="+mn-lt"/>
                        </a:rPr>
                        <a:t>-22.5</a:t>
                      </a:r>
                    </a:p>
                  </a:txBody>
                  <a:tcPr marL="0" marR="45720" marT="0" marB="0" anchor="ctr">
                    <a:noFill/>
                  </a:tcPr>
                </a:tc>
                <a:extLst>
                  <a:ext uri="{0D108BD9-81ED-4DB2-BD59-A6C34878D82A}">
                    <a16:rowId xmlns:a16="http://schemas.microsoft.com/office/drawing/2014/main" val="2582053661"/>
                  </a:ext>
                </a:extLst>
              </a:tr>
              <a:tr h="185694">
                <a:tc>
                  <a:txBody>
                    <a:bodyPr/>
                    <a:lstStyle/>
                    <a:p>
                      <a:pPr algn="l" fontAlgn="b"/>
                      <a:r>
                        <a:rPr lang="en-GB" sz="800" b="0" i="0" u="none" strike="noStrike" kern="1200">
                          <a:solidFill>
                            <a:srgbClr val="000000"/>
                          </a:solidFill>
                          <a:effectLst/>
                          <a:latin typeface="+mn-lt"/>
                          <a:ea typeface="+mn-ea"/>
                          <a:cs typeface="+mn-cs"/>
                        </a:rPr>
                        <a:t>Australia</a:t>
                      </a:r>
                      <a:endParaRPr lang="en-GB"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-19.4</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-65.3</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-73.3</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a:solidFill>
                            <a:srgbClr val="C00000"/>
                          </a:solidFill>
                          <a:effectLst/>
                          <a:latin typeface="+mn-lt"/>
                        </a:rPr>
                        <a:t>-61.7</a:t>
                      </a:r>
                      <a:endParaRPr lang="en-GB" sz="800" b="0" i="0" u="none" strike="noStrike" dirty="0">
                        <a:solidFill>
                          <a:srgbClr val="C00000"/>
                        </a:solidFill>
                        <a:effectLst/>
                        <a:latin typeface="+mn-lt"/>
                      </a:endParaRPr>
                    </a:p>
                  </a:txBody>
                  <a:tcPr marL="0" marR="45720" marT="0" marB="0" anchor="ctr">
                    <a:noFill/>
                  </a:tcPr>
                </a:tc>
                <a:tc>
                  <a:txBody>
                    <a:bodyPr/>
                    <a:lstStyle/>
                    <a:p>
                      <a:pPr algn="r" fontAlgn="b"/>
                      <a:r>
                        <a:rPr lang="en-GB" sz="800" b="0" i="0" u="none" strike="noStrike" dirty="0">
                          <a:solidFill>
                            <a:srgbClr val="C00000"/>
                          </a:solidFill>
                          <a:effectLst/>
                          <a:latin typeface="+mn-lt"/>
                        </a:rPr>
                        <a:t>-54.6</a:t>
                      </a:r>
                    </a:p>
                  </a:txBody>
                  <a:tcPr marL="0" marR="45720" marT="0" marB="0" anchor="ctr">
                    <a:noFill/>
                  </a:tcPr>
                </a:tc>
                <a:extLst>
                  <a:ext uri="{0D108BD9-81ED-4DB2-BD59-A6C34878D82A}">
                    <a16:rowId xmlns:a16="http://schemas.microsoft.com/office/drawing/2014/main" val="4171606088"/>
                  </a:ext>
                </a:extLst>
              </a:tr>
            </a:tbl>
          </a:graphicData>
        </a:graphic>
      </p:graphicFrame>
      <p:pic>
        <p:nvPicPr>
          <p:cNvPr id="2" name="Picture Placeholder 4" descr="Graphical user interface, application&#10;&#10;Description automatically generated">
            <a:extLst>
              <a:ext uri="{FF2B5EF4-FFF2-40B4-BE49-F238E27FC236}">
                <a16:creationId xmlns:a16="http://schemas.microsoft.com/office/drawing/2014/main" id="{D1122C3D-9C18-D78B-17CD-B27B83ADB0CA}"/>
              </a:ext>
            </a:extLst>
          </p:cNvPr>
          <p:cNvPicPr>
            <a:picLocks noGrp="1" noChangeAspect="1"/>
          </p:cNvPicPr>
          <p:nvPr>
            <p:ph type="pic" sz="quarter" idx="13"/>
          </p:nvPr>
        </p:nvPicPr>
        <p:blipFill>
          <a:blip r:embed="rId12">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895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Headlines Worry You, Bank on</a:t>
            </a:r>
            <a:br>
              <a:rPr lang="en-US" dirty="0"/>
            </a:br>
            <a:r>
              <a:rPr lang="en-US" dirty="0"/>
              <a:t>Investment Principles</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15</a:t>
            </a:fld>
            <a:endParaRPr lang="en-US" dirty="0"/>
          </a:p>
        </p:txBody>
      </p:sp>
      <p:sp>
        <p:nvSpPr>
          <p:cNvPr id="3" name="Text Placeholder 2"/>
          <p:cNvSpPr>
            <a:spLocks noGrp="1"/>
          </p:cNvSpPr>
          <p:nvPr>
            <p:ph type="body" sz="quarter" idx="18"/>
          </p:nvPr>
        </p:nvSpPr>
        <p:spPr>
          <a:xfrm>
            <a:off x="548640" y="2552857"/>
            <a:ext cx="8961120" cy="4047235"/>
          </a:xfrm>
        </p:spPr>
        <p:txBody>
          <a:bodyPr/>
          <a:lstStyle/>
          <a:p>
            <a:pPr>
              <a:lnSpc>
                <a:spcPct val="120000"/>
              </a:lnSpc>
            </a:pPr>
            <a:r>
              <a:rPr lang="en-US" sz="1000" dirty="0"/>
              <a:t>On Friday, March 10, regulators took control of Silicon Valley Bank as a run on the bank unfolded. Two days later, regulators took control of a second lender, Signature Bank. With increasing anxiety, many investors are eyeing their portfolios for exposure to these and other regional banks.</a:t>
            </a:r>
          </a:p>
          <a:p>
            <a:pPr>
              <a:lnSpc>
                <a:spcPct val="120000"/>
              </a:lnSpc>
            </a:pPr>
            <a:r>
              <a:rPr lang="en-US" sz="1000" dirty="0"/>
              <a:t>Rather than rummaging through your portfolio looking for trouble when headlines make you anxious, turn instead to your investment plan. Hopefully, your plan is designed with your long-term goals in mind and is based on principles that you can stick with, given your personal risk tolerances. While every investor’s plan is a bit different, ignoring headlines and focusing on the following time-tested principles may help you avoid making shortsighted missteps.</a:t>
            </a:r>
          </a:p>
          <a:p>
            <a:pPr>
              <a:lnSpc>
                <a:spcPct val="120000"/>
              </a:lnSpc>
            </a:pPr>
            <a:r>
              <a:rPr lang="en-US" sz="1000" dirty="0"/>
              <a:t>1. Uncertainty Is Unavoidable</a:t>
            </a:r>
          </a:p>
          <a:p>
            <a:pPr>
              <a:lnSpc>
                <a:spcPct val="120000"/>
              </a:lnSpc>
            </a:pPr>
            <a:r>
              <a:rPr lang="en-US" sz="1000" dirty="0"/>
              <a:t>Remember that uncertainty is nothing new and investing comes with risks. Consider the events of the last three years alone: a global pandemic, the Russian invasion of Ukraine, spiking inflation, and ongoing recession fears. In other words, it may have seemed as if there were plenty of reasons to panic. Despite these concerns, for the three years ending February 28, 2023, the Russell 3000 Index (a broad market-capitalization-weighted index of public US companies) returned an annualized 11.79%, slightly outpacing its average annualized returns of 11.65% since inception in January 1979. The past three years certainly make a case for weathering short-term ups and downs and sticking with your plan.</a:t>
            </a:r>
          </a:p>
          <a:p>
            <a:pPr>
              <a:lnSpc>
                <a:spcPct val="120000"/>
              </a:lnSpc>
            </a:pPr>
            <a:r>
              <a:rPr lang="en-US" sz="1000" dirty="0"/>
              <a:t>2. Market Timing Is Futile</a:t>
            </a:r>
          </a:p>
          <a:p>
            <a:pPr>
              <a:lnSpc>
                <a:spcPct val="120000"/>
              </a:lnSpc>
            </a:pPr>
            <a:r>
              <a:rPr lang="en-US" sz="1000" dirty="0"/>
              <a:t>Inevitably, when events turn bleak and headlines warn of worse to come, some investors’ thoughts turn to market timing. The idea of using short-term strategies to avoid near-term pain without missing out on long-term gains is seductive, but research repeatedly demonstrates that timing strategies are not effective. The impact of miscalculating your timing strategy can far outweigh the perceived benefits.</a:t>
            </a:r>
          </a:p>
          <a:p>
            <a:pPr>
              <a:lnSpc>
                <a:spcPct val="120000"/>
              </a:lnSpc>
            </a:pPr>
            <a:r>
              <a:rPr lang="en-US" sz="1000" dirty="0"/>
              <a:t>3. “Diversification Is Your Buddy”</a:t>
            </a:r>
          </a:p>
          <a:p>
            <a:pPr>
              <a:lnSpc>
                <a:spcPct val="120000"/>
              </a:lnSpc>
            </a:pPr>
            <a:r>
              <a:rPr lang="en-US" sz="1000" dirty="0"/>
              <a:t>Nobel laureate Merton Miller famously used to say, “Diversification is your buddy.” Thanks to financial innovations over the last century in the form of mutual funds, and later ETFs, most investors can access broadly diversified investment strategies at very low costs. While not all risks—including a systemic risk such as an economic recession—can be diversified away (see Principle 1 above), diversification is still an incredibly effective tool for reducing many risks investors face.</a:t>
            </a:r>
          </a:p>
        </p:txBody>
      </p:sp>
      <p:sp>
        <p:nvSpPr>
          <p:cNvPr id="4" name="Text Placeholder 3"/>
          <p:cNvSpPr>
            <a:spLocks noGrp="1"/>
          </p:cNvSpPr>
          <p:nvPr>
            <p:ph type="body" sz="quarter" idx="14"/>
          </p:nvPr>
        </p:nvSpPr>
        <p:spPr>
          <a:xfrm>
            <a:off x="529812" y="1579968"/>
            <a:ext cx="8823326" cy="346075"/>
          </a:xfrm>
        </p:spPr>
        <p:txBody>
          <a:bodyPr/>
          <a:lstStyle/>
          <a:p>
            <a:r>
              <a:rPr lang="en-US" dirty="0"/>
              <a:t>First quarter 2023</a:t>
            </a:r>
          </a:p>
          <a:p>
            <a:r>
              <a:rPr lang="en-US" dirty="0"/>
              <a:t>Dimensional Fund Advisors</a:t>
            </a:r>
          </a:p>
        </p:txBody>
      </p:sp>
      <p:sp>
        <p:nvSpPr>
          <p:cNvPr id="6" name="Text Placeholder 5">
            <a:extLst>
              <a:ext uri="{FF2B5EF4-FFF2-40B4-BE49-F238E27FC236}">
                <a16:creationId xmlns:a16="http://schemas.microsoft.com/office/drawing/2014/main" id="{E2639E40-4E34-DD9B-9587-F00CB29D8676}"/>
              </a:ext>
            </a:extLst>
          </p:cNvPr>
          <p:cNvSpPr>
            <a:spLocks noGrp="1"/>
          </p:cNvSpPr>
          <p:nvPr>
            <p:ph type="body" sz="quarter" idx="15"/>
          </p:nvPr>
        </p:nvSpPr>
        <p:spPr/>
        <p:txBody>
          <a:bodyPr/>
          <a:lstStyle/>
          <a:p>
            <a:endParaRPr lang="en-US"/>
          </a:p>
        </p:txBody>
      </p:sp>
      <p:pic>
        <p:nvPicPr>
          <p:cNvPr id="5" name="Picture Placeholder 4" descr="Graphical user interface, application&#10;&#10;Description automatically generated">
            <a:extLst>
              <a:ext uri="{FF2B5EF4-FFF2-40B4-BE49-F238E27FC236}">
                <a16:creationId xmlns:a16="http://schemas.microsoft.com/office/drawing/2014/main" id="{1D651D9A-63E1-9FCD-29AD-11F71DF03EA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38356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Headlines Worry You, Bank on</a:t>
            </a:r>
            <a:br>
              <a:rPr lang="en-US" dirty="0"/>
            </a:br>
            <a:r>
              <a:rPr lang="en-US" dirty="0"/>
              <a:t>Investment Principles</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16</a:t>
            </a:fld>
            <a:endParaRPr lang="en-US" dirty="0"/>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lang="en-US" b="1" dirty="0"/>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 Diversification neither assures a profit nor guarantees against loss in a declining market. Past performance is not a guarantee of future results. Indices are not available for direct investment; therefore, their performance does not reflect the expenses associated with the management of an actual portfolio. </a:t>
            </a:r>
          </a:p>
          <a:p>
            <a:r>
              <a:rPr lang="en-US" dirty="0"/>
              <a:t>All returns are in USD. Frank Russell Company is the source and owner of the trademarks, service marks, and copyrights related to the Russell Indexes.</a:t>
            </a:r>
          </a:p>
          <a:p>
            <a:r>
              <a:rPr lang="en-US" dirty="0"/>
              <a:t>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 This material is not directed at any person in any jurisdiction where the availability of this material is prohibited or would subject Dimensional or its products or services to any registration, licensing, or other such legal requirements within the jurisdiction. “Dimensional”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r>
              <a:rPr lang="en-US" dirty="0"/>
              <a:t>Dimensional Fund Advisors LP is an investment advisor registered with the Securities and Exchange Commission.</a:t>
            </a:r>
          </a:p>
          <a:p>
            <a:r>
              <a:rPr lang="en-US" dirty="0"/>
              <a:t>Investment products: • Not FDIC Insured • Not Bank Guaranteed • May Lose Value • Dimensional Fund Advisors does not have any bank affiliates.</a:t>
            </a:r>
          </a:p>
        </p:txBody>
      </p:sp>
      <p:sp>
        <p:nvSpPr>
          <p:cNvPr id="3" name="Text Placeholder 2"/>
          <p:cNvSpPr>
            <a:spLocks noGrp="1"/>
          </p:cNvSpPr>
          <p:nvPr>
            <p:ph type="body" sz="quarter" idx="18"/>
          </p:nvPr>
        </p:nvSpPr>
        <p:spPr>
          <a:xfrm>
            <a:off x="540289" y="2275114"/>
            <a:ext cx="8961120" cy="3240469"/>
          </a:xfrm>
        </p:spPr>
        <p:txBody>
          <a:bodyPr/>
          <a:lstStyle/>
          <a:p>
            <a:pPr>
              <a:lnSpc>
                <a:spcPct val="120000"/>
              </a:lnSpc>
            </a:pPr>
            <a:r>
              <a:rPr lang="en-US" sz="1000" dirty="0"/>
              <a:t>In particular, diversification can reduce the potential pain caused by the poor performance of a single company, industry, or country.</a:t>
            </a:r>
            <a:r>
              <a:rPr lang="en-US" sz="1000" baseline="30000" dirty="0"/>
              <a:t>1</a:t>
            </a:r>
            <a:r>
              <a:rPr lang="en-US" sz="1000" dirty="0"/>
              <a:t> As of February 28, Silicon Valley Bank (SIVB) represented just 0.04% of the Russell 3000, while regional banks represented approximately 1.70%.</a:t>
            </a:r>
            <a:r>
              <a:rPr lang="en-US" sz="1000" baseline="30000" dirty="0"/>
              <a:t>2</a:t>
            </a:r>
            <a:r>
              <a:rPr lang="en-US" sz="1000" dirty="0"/>
              <a:t> For investors with globally diversified portfolios, exposure to SIVB and other US-based regional banks likely was significantly smaller. If buddying up with diversification is part of your investment plan, headline moments can help drive home the long-term benefits of your approach.</a:t>
            </a:r>
          </a:p>
          <a:p>
            <a:pPr>
              <a:lnSpc>
                <a:spcPct val="120000"/>
              </a:lnSpc>
            </a:pPr>
            <a:r>
              <a:rPr lang="en-US" sz="1000" dirty="0"/>
              <a:t>When the unexpected happens, many investors feel like they should be doing something with their portfolios. Often, headlines and pundits stoke these sentiments with predictions of more doom and gloom. For the long-term investor, however, planning for what can happen is far more powerful than trying to predict what will happen.</a:t>
            </a:r>
          </a:p>
        </p:txBody>
      </p:sp>
      <p:sp>
        <p:nvSpPr>
          <p:cNvPr id="4" name="Text Placeholder 3"/>
          <p:cNvSpPr>
            <a:spLocks noGrp="1"/>
          </p:cNvSpPr>
          <p:nvPr>
            <p:ph type="body" sz="quarter" idx="14"/>
          </p:nvPr>
        </p:nvSpPr>
        <p:spPr>
          <a:xfrm>
            <a:off x="529812" y="1577077"/>
            <a:ext cx="8823326" cy="346075"/>
          </a:xfrm>
        </p:spPr>
        <p:txBody>
          <a:bodyPr/>
          <a:lstStyle/>
          <a:p>
            <a:r>
              <a:rPr lang="en-US" dirty="0"/>
              <a:t>(continued from page 15)</a:t>
            </a:r>
          </a:p>
        </p:txBody>
      </p:sp>
      <p:sp>
        <p:nvSpPr>
          <p:cNvPr id="5" name="Text Placeholder 5">
            <a:extLst>
              <a:ext uri="{FF2B5EF4-FFF2-40B4-BE49-F238E27FC236}">
                <a16:creationId xmlns:a16="http://schemas.microsoft.com/office/drawing/2014/main" id="{CBEF18C6-3A4F-2E9D-BB34-26C5DB32FED3}"/>
              </a:ext>
            </a:extLst>
          </p:cNvPr>
          <p:cNvSpPr txBox="1">
            <a:spLocks/>
          </p:cNvSpPr>
          <p:nvPr/>
        </p:nvSpPr>
        <p:spPr>
          <a:xfrm>
            <a:off x="540289" y="5198827"/>
            <a:ext cx="8529320" cy="400050"/>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t>1. Consider that a study of single stock performance in the US from 1927 to 2020 illustrated that the survival of any given stock is far from guaranteed. The study found that on average for 20-year rolling periods, about 18% of US stocks went through a “bad” delisting. The authors note that delisting events can be “good” or “bad” depending on the experience for investors. For example, a stock delisting due to a merger would be a good delist, as the shareholders of that stock would be compensated during the acquisition. On the other hand, a firm that delists due to its deteriorating financial condition would be a bad delist since it is an adverse outcome for investors. Given these results, there is a good case to avoid concentrated exposure to a single company. Source: “Singled Out: Historical Performance of Individual Stocks” (Dimensional Fund Advisors, 2022).</a:t>
            </a:r>
          </a:p>
          <a:p>
            <a:r>
              <a:rPr lang="en-US" dirty="0"/>
              <a:t>2. Regional banks weight reflects the weight of the “Regional Banks” GICS Sub-Industry. GICS was developed by and is the exclusive property of MSCI and S&amp;P Dow Jones Indices LLC, a division of S&amp;P Global.</a:t>
            </a:r>
          </a:p>
        </p:txBody>
      </p:sp>
      <p:pic>
        <p:nvPicPr>
          <p:cNvPr id="6" name="Picture Placeholder 4" descr="Graphical user interface, application&#10;&#10;Description automatically generated">
            <a:extLst>
              <a:ext uri="{FF2B5EF4-FFF2-40B4-BE49-F238E27FC236}">
                <a16:creationId xmlns:a16="http://schemas.microsoft.com/office/drawing/2014/main" id="{B13785C1-DDF8-9E1B-EE99-4D0FF0B886F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99524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7" y="648441"/>
            <a:ext cx="9052560" cy="521864"/>
          </a:xfrm>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5" name="Picture Placeholder 4" descr="Graphical user interface, application&#10;&#10;Description automatically generated">
            <a:extLst>
              <a:ext uri="{FF2B5EF4-FFF2-40B4-BE49-F238E27FC236}">
                <a16:creationId xmlns:a16="http://schemas.microsoft.com/office/drawing/2014/main" id="{32F54A10-9EDF-32A2-40CB-8FA36C1D70E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009" b="30009"/>
          <a:stretch>
            <a:fillRect/>
          </a:stretch>
        </p:blipFill>
        <p:spPr/>
      </p:pic>
      <p:sp>
        <p:nvSpPr>
          <p:cNvPr id="6" name="Text Placeholder 5"/>
          <p:cNvSpPr>
            <a:spLocks noGrp="1"/>
          </p:cNvSpPr>
          <p:nvPr>
            <p:ph type="body" sz="quarter" idx="14"/>
          </p:nvPr>
        </p:nvSpPr>
        <p:spPr>
          <a:xfrm>
            <a:off x="520288" y="1057913"/>
            <a:ext cx="8823326" cy="346075"/>
          </a:xfrm>
        </p:spPr>
        <p:txBody>
          <a:bodyPr/>
          <a:lstStyle/>
          <a:p>
            <a:r>
              <a:rPr lang="en-US" dirty="0">
                <a:highlight>
                  <a:srgbClr val="FFFFFF"/>
                </a:highlight>
              </a:rPr>
              <a:t>First quarter 2023</a:t>
            </a:r>
          </a:p>
        </p:txBody>
      </p:sp>
      <p:sp>
        <p:nvSpPr>
          <p:cNvPr id="13" name="Text Placeholder 12">
            <a:extLst>
              <a:ext uri="{FF2B5EF4-FFF2-40B4-BE49-F238E27FC236}">
                <a16:creationId xmlns:a16="http://schemas.microsoft.com/office/drawing/2014/main" id="{5BB2B357-9F4E-4020-8217-6B1C17E28E90}"/>
              </a:ext>
            </a:extLst>
          </p:cNvPr>
          <p:cNvSpPr>
            <a:spLocks noGrp="1"/>
          </p:cNvSpPr>
          <p:nvPr>
            <p:ph type="body" sz="quarter" idx="15"/>
          </p:nvPr>
        </p:nvSpPr>
        <p:spPr/>
        <p:txBody>
          <a:bodyPr/>
          <a:lstStyle/>
          <a:p>
            <a:endParaRPr lang="en-US" dirty="0"/>
          </a:p>
        </p:txBody>
      </p:sp>
      <p:sp>
        <p:nvSpPr>
          <p:cNvPr id="14" name="Text Placeholder 13"/>
          <p:cNvSpPr>
            <a:spLocks noGrp="1"/>
          </p:cNvSpPr>
          <p:nvPr>
            <p:ph type="body" sz="quarter" idx="17"/>
          </p:nvPr>
        </p:nvSpPr>
        <p:spPr>
          <a:xfrm>
            <a:off x="4702811" y="1738848"/>
            <a:ext cx="3850640" cy="5205079"/>
          </a:xfrm>
        </p:spPr>
        <p:txBody>
          <a:bodyPr/>
          <a:lstStyle/>
          <a:p>
            <a:pPr>
              <a:lnSpc>
                <a:spcPct val="130000"/>
              </a:lnSpc>
              <a:spcBef>
                <a:spcPts val="1000"/>
              </a:spcBef>
            </a:pPr>
            <a:r>
              <a:rPr lang="en-US" dirty="0"/>
              <a:t>Overview:</a:t>
            </a:r>
          </a:p>
          <a:p>
            <a:pPr lvl="1">
              <a:lnSpc>
                <a:spcPct val="100000"/>
              </a:lnSpc>
              <a:spcBef>
                <a:spcPts val="1100"/>
              </a:spcBef>
            </a:pPr>
            <a:r>
              <a:rPr lang="en-US" dirty="0"/>
              <a:t>Market Summary</a:t>
            </a:r>
          </a:p>
          <a:p>
            <a:pPr lvl="1">
              <a:lnSpc>
                <a:spcPct val="100000"/>
              </a:lnSpc>
              <a:spcBef>
                <a:spcPts val="1100"/>
              </a:spcBef>
            </a:pPr>
            <a:r>
              <a:rPr lang="en-US" dirty="0"/>
              <a:t>World Stock Market Performance	</a:t>
            </a:r>
          </a:p>
          <a:p>
            <a:pPr lvl="1">
              <a:lnSpc>
                <a:spcPct val="100000"/>
              </a:lnSpc>
              <a:spcBef>
                <a:spcPts val="1100"/>
              </a:spcBef>
            </a:pPr>
            <a:r>
              <a:rPr lang="en-US" dirty="0"/>
              <a:t>US Stocks	</a:t>
            </a:r>
          </a:p>
          <a:p>
            <a:pPr lvl="1">
              <a:lnSpc>
                <a:spcPct val="100000"/>
              </a:lnSpc>
              <a:spcBef>
                <a:spcPts val="1100"/>
              </a:spcBef>
            </a:pPr>
            <a:r>
              <a:rPr lang="en-US" dirty="0"/>
              <a:t>International Developed Stocks</a:t>
            </a:r>
          </a:p>
          <a:p>
            <a:pPr lvl="1">
              <a:lnSpc>
                <a:spcPct val="100000"/>
              </a:lnSpc>
              <a:spcBef>
                <a:spcPts val="1100"/>
              </a:spcBef>
            </a:pPr>
            <a:r>
              <a:rPr lang="en-US" dirty="0"/>
              <a:t>Emerging Markets Stocks</a:t>
            </a:r>
          </a:p>
          <a:p>
            <a:pPr lvl="1">
              <a:lnSpc>
                <a:spcPct val="100000"/>
              </a:lnSpc>
              <a:spcBef>
                <a:spcPts val="1100"/>
              </a:spcBef>
            </a:pPr>
            <a:r>
              <a:rPr lang="en-US" dirty="0"/>
              <a:t>Country Returns</a:t>
            </a:r>
          </a:p>
          <a:p>
            <a:pPr lvl="1">
              <a:lnSpc>
                <a:spcPct val="100000"/>
              </a:lnSpc>
              <a:spcBef>
                <a:spcPts val="1100"/>
              </a:spcBef>
            </a:pPr>
            <a:r>
              <a:rPr lang="en-US" dirty="0"/>
              <a:t>Real Estate Investment Trusts (REITs)</a:t>
            </a:r>
          </a:p>
          <a:p>
            <a:pPr lvl="1">
              <a:lnSpc>
                <a:spcPct val="100000"/>
              </a:lnSpc>
              <a:spcBef>
                <a:spcPts val="1100"/>
              </a:spcBef>
            </a:pPr>
            <a:r>
              <a:rPr lang="en-US" dirty="0"/>
              <a:t>Commodities</a:t>
            </a:r>
          </a:p>
          <a:p>
            <a:pPr lvl="1">
              <a:lnSpc>
                <a:spcPct val="100000"/>
              </a:lnSpc>
              <a:spcBef>
                <a:spcPts val="1100"/>
              </a:spcBef>
            </a:pPr>
            <a:r>
              <a:rPr lang="en-US" dirty="0"/>
              <a:t>Fixed Income 	</a:t>
            </a:r>
          </a:p>
          <a:p>
            <a:pPr lvl="1">
              <a:lnSpc>
                <a:spcPct val="100000"/>
              </a:lnSpc>
              <a:spcBef>
                <a:spcPts val="1100"/>
              </a:spcBef>
            </a:pPr>
            <a:r>
              <a:rPr lang="en-US" dirty="0"/>
              <a:t>Global Fixed Income 	</a:t>
            </a:r>
          </a:p>
          <a:p>
            <a:pPr lvl="1">
              <a:lnSpc>
                <a:spcPct val="100000"/>
              </a:lnSpc>
              <a:spcBef>
                <a:spcPts val="1100"/>
              </a:spcBef>
            </a:pPr>
            <a:r>
              <a:rPr lang="en-US" dirty="0"/>
              <a:t>Quarterly Topic: When Headlines Worry You, Bank on Investment Principles</a:t>
            </a:r>
          </a:p>
        </p:txBody>
      </p:sp>
      <p:sp>
        <p:nvSpPr>
          <p:cNvPr id="33" name="Text Placeholder 32"/>
          <p:cNvSpPr>
            <a:spLocks noGrp="1"/>
          </p:cNvSpPr>
          <p:nvPr>
            <p:ph type="body" sz="quarter" idx="18"/>
          </p:nvPr>
        </p:nvSpPr>
        <p:spPr>
          <a:xfrm>
            <a:off x="540295" y="1819078"/>
            <a:ext cx="3642042" cy="4808538"/>
          </a:xfrm>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The report concludes with a quarterly topic.</a:t>
            </a:r>
          </a:p>
          <a:p>
            <a:endParaRPr lang="en-US" dirty="0"/>
          </a:p>
        </p:txBody>
      </p:sp>
    </p:spTree>
    <p:extLst>
      <p:ext uri="{BB962C8B-B14F-4D97-AF65-F5344CB8AC3E}">
        <p14:creationId xmlns:p14="http://schemas.microsoft.com/office/powerpoint/2010/main" val="286082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6">
            <a:extLst>
              <a:ext uri="{FF2B5EF4-FFF2-40B4-BE49-F238E27FC236}">
                <a16:creationId xmlns:a16="http://schemas.microsoft.com/office/drawing/2014/main" id="{E16D59B7-3272-4C13-8DCA-0BA7E9F3767F}"/>
              </a:ext>
            </a:extLst>
          </p:cNvPr>
          <p:cNvGraphicFramePr>
            <a:graphicFrameLocks noGrp="1"/>
          </p:cNvGraphicFramePr>
          <p:nvPr>
            <p:extLst>
              <p:ext uri="{D42A27DB-BD31-4B8C-83A1-F6EECF244321}">
                <p14:modId xmlns:p14="http://schemas.microsoft.com/office/powerpoint/2010/main" val="127906142"/>
              </p:ext>
            </p:extLst>
          </p:nvPr>
        </p:nvGraphicFramePr>
        <p:xfrm>
          <a:off x="609600" y="1974811"/>
          <a:ext cx="8839198" cy="4631845"/>
        </p:xfrm>
        <a:graphic>
          <a:graphicData uri="http://schemas.openxmlformats.org/drawingml/2006/table">
            <a:tbl>
              <a:tblPr firstRow="1" bandRow="1">
                <a:tableStyleId>{2D5ABB26-0587-4C30-8999-92F81FD0307C}</a:tableStyleId>
              </a:tblPr>
              <a:tblGrid>
                <a:gridCol w="1781763">
                  <a:extLst>
                    <a:ext uri="{9D8B030D-6E8A-4147-A177-3AD203B41FA5}">
                      <a16:colId xmlns:a16="http://schemas.microsoft.com/office/drawing/2014/main" val="1535697821"/>
                    </a:ext>
                  </a:extLst>
                </a:gridCol>
                <a:gridCol w="1147050">
                  <a:extLst>
                    <a:ext uri="{9D8B030D-6E8A-4147-A177-3AD203B41FA5}">
                      <a16:colId xmlns:a16="http://schemas.microsoft.com/office/drawing/2014/main" val="3722691688"/>
                    </a:ext>
                  </a:extLst>
                </a:gridCol>
                <a:gridCol w="1147050">
                  <a:extLst>
                    <a:ext uri="{9D8B030D-6E8A-4147-A177-3AD203B41FA5}">
                      <a16:colId xmlns:a16="http://schemas.microsoft.com/office/drawing/2014/main" val="1511499536"/>
                    </a:ext>
                  </a:extLst>
                </a:gridCol>
                <a:gridCol w="1147050">
                  <a:extLst>
                    <a:ext uri="{9D8B030D-6E8A-4147-A177-3AD203B41FA5}">
                      <a16:colId xmlns:a16="http://schemas.microsoft.com/office/drawing/2014/main" val="3970493082"/>
                    </a:ext>
                  </a:extLst>
                </a:gridCol>
                <a:gridCol w="1147050">
                  <a:extLst>
                    <a:ext uri="{9D8B030D-6E8A-4147-A177-3AD203B41FA5}">
                      <a16:colId xmlns:a16="http://schemas.microsoft.com/office/drawing/2014/main" val="1761197817"/>
                    </a:ext>
                  </a:extLst>
                </a:gridCol>
                <a:gridCol w="208280">
                  <a:extLst>
                    <a:ext uri="{9D8B030D-6E8A-4147-A177-3AD203B41FA5}">
                      <a16:colId xmlns:a16="http://schemas.microsoft.com/office/drawing/2014/main" val="685345922"/>
                    </a:ext>
                  </a:extLst>
                </a:gridCol>
                <a:gridCol w="1130763">
                  <a:extLst>
                    <a:ext uri="{9D8B030D-6E8A-4147-A177-3AD203B41FA5}">
                      <a16:colId xmlns:a16="http://schemas.microsoft.com/office/drawing/2014/main" val="3406411067"/>
                    </a:ext>
                  </a:extLst>
                </a:gridCol>
                <a:gridCol w="1130192">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a:solidFill>
                            <a:schemeClr val="tx1"/>
                          </a:solidFill>
                        </a:rPr>
                        <a:t>US Stock</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a:solidFill>
                            <a:schemeClr val="tx1"/>
                          </a:solidFill>
                        </a:rPr>
                        <a:t>International Developed Stocks</a:t>
                      </a:r>
                      <a:endParaRPr lang="en-US" sz="900" dirty="0">
                        <a:solidFill>
                          <a:schemeClr val="tx1"/>
                        </a:solidFill>
                      </a:endParaRPr>
                    </a:p>
                  </a:txBody>
                  <a:tcPr anchor="b"/>
                </a:tc>
                <a:tc>
                  <a:txBody>
                    <a:bodyPr/>
                    <a:lstStyle/>
                    <a:p>
                      <a:pPr algn="ctr"/>
                      <a:r>
                        <a:rPr lang="en-US" sz="900">
                          <a:solidFill>
                            <a:schemeClr val="tx1"/>
                          </a:solidFill>
                        </a:rPr>
                        <a:t>Emerging</a:t>
                      </a:r>
                    </a:p>
                    <a:p>
                      <a:pPr algn="ctr"/>
                      <a:r>
                        <a:rPr lang="en-US" sz="900">
                          <a:solidFill>
                            <a:schemeClr val="tx1"/>
                          </a:solidFill>
                        </a:rPr>
                        <a:t>Markets Stocks</a:t>
                      </a:r>
                      <a:endParaRPr lang="en-US" sz="900" dirty="0">
                        <a:solidFill>
                          <a:schemeClr val="tx1"/>
                        </a:solidFill>
                      </a:endParaRPr>
                    </a:p>
                  </a:txBody>
                  <a:tcPr anchor="b"/>
                </a:tc>
                <a:tc>
                  <a:txBody>
                    <a:bodyPr/>
                    <a:lstStyle/>
                    <a:p>
                      <a:pPr algn="ctr"/>
                      <a:r>
                        <a:rPr lang="en-US" sz="900">
                          <a:solidFill>
                            <a:schemeClr val="tx1"/>
                          </a:solidFill>
                        </a:rPr>
                        <a:t>Global</a:t>
                      </a:r>
                    </a:p>
                    <a:p>
                      <a:pPr algn="ctr"/>
                      <a:r>
                        <a:rPr lang="en-US" sz="900">
                          <a:solidFill>
                            <a:schemeClr val="tx1"/>
                          </a:solidFill>
                        </a:rPr>
                        <a:t>Real Estate</a:t>
                      </a:r>
                      <a:endParaRPr lang="en-US" sz="900" dirty="0">
                        <a:solidFill>
                          <a:schemeClr val="tx1"/>
                        </a:solidFill>
                      </a:endParaRPr>
                    </a:p>
                  </a:txBody>
                  <a:tcPr anchor="b"/>
                </a:tc>
                <a:tc>
                  <a:txBody>
                    <a:bodyPr/>
                    <a:lstStyle/>
                    <a:p>
                      <a:pPr algn="ctr"/>
                      <a:endParaRPr lang="en-US" sz="900" dirty="0">
                        <a:solidFill>
                          <a:schemeClr val="tx1"/>
                        </a:solidFill>
                      </a:endParaRPr>
                    </a:p>
                  </a:txBody>
                  <a:tcPr anchor="b"/>
                </a:tc>
                <a:tc>
                  <a:txBody>
                    <a:bodyPr/>
                    <a:lstStyle/>
                    <a:p>
                      <a:pPr algn="ctr"/>
                      <a:r>
                        <a:rPr lang="en-US" sz="900">
                          <a:solidFill>
                            <a:schemeClr val="tx1"/>
                          </a:solidFill>
                        </a:rPr>
                        <a:t>US Bond </a:t>
                      </a:r>
                    </a:p>
                    <a:p>
                      <a:pPr algn="ctr"/>
                      <a:r>
                        <a:rPr lang="en-US" sz="900">
                          <a:solidFill>
                            <a:schemeClr val="tx1"/>
                          </a:solidFill>
                        </a:rPr>
                        <a:t>Market</a:t>
                      </a:r>
                      <a:endParaRPr lang="en-US" sz="900" dirty="0">
                        <a:solidFill>
                          <a:schemeClr val="tx1"/>
                        </a:solidFill>
                      </a:endParaRP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Q1 2023</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462888">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a:t>7.18%</a:t>
                      </a:r>
                      <a:endParaRPr lang="en-US" sz="1200" dirty="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t>8.02%</a:t>
                      </a:r>
                      <a:endParaRPr lang="en-US" sz="1200" dirty="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t>3.96%</a:t>
                      </a:r>
                      <a:endParaRPr lang="en-US" sz="1200" dirty="0"/>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1.37%</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2.96%</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t>2.86%</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907427">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a:t> </a:t>
                      </a:r>
                      <a:endParaRPr lang="en-US" sz="12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200" dirty="0"/>
                        <a:t> </a:t>
                      </a: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231599">
                <a:tc>
                  <a:txBody>
                    <a:bodyPr/>
                    <a:lstStyle/>
                    <a:p>
                      <a:endParaRPr lang="en-US" sz="1000" dirty="0"/>
                    </a:p>
                  </a:txBody>
                  <a:tcPr marL="0" marR="0" marT="0" marB="0" anchor="ctr"/>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tc>
                  <a:txBody>
                    <a:bodyPr/>
                    <a:lstStyle/>
                    <a:p>
                      <a:endParaRPr lang="en-US" sz="800" dirty="0"/>
                    </a:p>
                  </a:txBody>
                  <a:tcPr marL="0" marR="0" marT="0" marB="0"/>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Since Jan. 2001</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200"/>
                        <a:t> </a:t>
                      </a:r>
                      <a:endParaRPr lang="en-US" sz="1200" dirty="0"/>
                    </a:p>
                  </a:txBody>
                  <a:tcPr>
                    <a:solidFill>
                      <a:schemeClr val="bg1">
                        <a:lumMod val="85000"/>
                      </a:schemeClr>
                    </a:solidFill>
                  </a:tcPr>
                </a:tc>
                <a:tc>
                  <a:txBody>
                    <a:bodyPr/>
                    <a:lstStyle/>
                    <a:p>
                      <a:r>
                        <a:rPr lang="en-US" sz="1200" dirty="0"/>
                        <a:t> </a:t>
                      </a:r>
                    </a:p>
                  </a:txBody>
                  <a:tcP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200" dirty="0"/>
                        <a:t> </a:t>
                      </a:r>
                    </a:p>
                  </a:txBody>
                  <a:tcPr>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555363">
                <a:tc>
                  <a:txBody>
                    <a:bodyPr/>
                    <a:lstStyle/>
                    <a:p>
                      <a:r>
                        <a:rPr lang="en-US" sz="1200" dirty="0">
                          <a:solidFill>
                            <a:schemeClr val="bg1">
                              <a:lumMod val="50000"/>
                            </a:schemeClr>
                          </a:solidFill>
                        </a:rPr>
                        <a:t>Average</a:t>
                      </a:r>
                      <a:br>
                        <a:rPr lang="en-US" sz="1200" dirty="0">
                          <a:solidFill>
                            <a:schemeClr val="bg1">
                              <a:lumMod val="50000"/>
                            </a:schemeClr>
                          </a:solidFill>
                        </a:rPr>
                      </a:br>
                      <a:r>
                        <a:rPr lang="en-US" sz="1200" dirty="0">
                          <a:solidFill>
                            <a:schemeClr val="bg1">
                              <a:lumMod val="50000"/>
                            </a:schemeClr>
                          </a:solidFill>
                        </a:rPr>
                        <a:t>Quarterly Return</a:t>
                      </a: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1.5%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0.9%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7252356"/>
                  </a:ext>
                </a:extLst>
              </a:tr>
              <a:tr h="320040">
                <a:tc>
                  <a:txBody>
                    <a:bodyPr/>
                    <a:lstStyle/>
                    <a:p>
                      <a:r>
                        <a:rPr lang="en-US" sz="1200" dirty="0">
                          <a:solidFill>
                            <a:schemeClr val="bg1">
                              <a:lumMod val="50000"/>
                            </a:schemeClr>
                          </a:solidFill>
                        </a:rPr>
                        <a:t>Best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a:solidFill>
                            <a:schemeClr val="bg1">
                              <a:lumMod val="50000"/>
                            </a:schemeClr>
                          </a:solidFill>
                        </a:rPr>
                        <a:t>22.0%</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25.9%</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34.7%</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32.3%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4.6%</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50843661"/>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2020 Q2</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dirty="0">
                          <a:solidFill>
                            <a:schemeClr val="bg1">
                              <a:lumMod val="50000"/>
                            </a:schemeClr>
                          </a:solidFill>
                        </a:rPr>
                        <a:t>2009 Q2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dirty="0">
                          <a:solidFill>
                            <a:schemeClr val="bg1">
                              <a:lumMod val="50000"/>
                            </a:schemeClr>
                          </a:solidFill>
                        </a:rPr>
                        <a:t>2009 Q2</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dirty="0">
                          <a:solidFill>
                            <a:schemeClr val="bg1">
                              <a:lumMod val="50000"/>
                            </a:schemeClr>
                          </a:solidFill>
                        </a:rPr>
                        <a:t>2009 Q3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2001 Q3</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120623741"/>
                  </a:ext>
                </a:extLst>
              </a:tr>
              <a:tr h="320040">
                <a:tc>
                  <a:txBody>
                    <a:bodyPr/>
                    <a:lstStyle/>
                    <a:p>
                      <a:r>
                        <a:rPr lang="en-US" sz="1200" dirty="0">
                          <a:solidFill>
                            <a:schemeClr val="bg1">
                              <a:lumMod val="50000"/>
                            </a:schemeClr>
                          </a:solidFill>
                        </a:rPr>
                        <a:t>Worst</a:t>
                      </a:r>
                    </a:p>
                  </a:txBody>
                  <a:tcPr marT="0" marB="0" anchor="b">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tcPr>
                </a:tc>
                <a:tc>
                  <a:txBody>
                    <a:bodyPr/>
                    <a:lstStyle/>
                    <a:p>
                      <a:pPr algn="ctr"/>
                      <a:r>
                        <a:rPr lang="en-US" sz="1200" dirty="0">
                          <a:solidFill>
                            <a:schemeClr val="bg1">
                              <a:lumMod val="50000"/>
                            </a:schemeClr>
                          </a:solidFill>
                        </a:rPr>
                        <a:t>-22.8%</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-23.3%</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-27.6%</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dirty="0">
                          <a:solidFill>
                            <a:schemeClr val="bg1">
                              <a:lumMod val="50000"/>
                            </a:schemeClr>
                          </a:solidFill>
                        </a:rPr>
                        <a:t>-36.1%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 </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a:solidFill>
                            <a:schemeClr val="bg1">
                              <a:lumMod val="50000"/>
                            </a:schemeClr>
                          </a:solidFill>
                        </a:rPr>
                        <a:t>-5.9%</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r>
                        <a:rPr lang="en-US" sz="1200">
                          <a:solidFill>
                            <a:schemeClr val="bg1">
                              <a:lumMod val="50000"/>
                            </a:schemeClr>
                          </a:solidFill>
                        </a:rPr>
                        <a:t>-4.1%</a:t>
                      </a:r>
                      <a:endParaRPr lang="en-US" sz="1200"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677287"/>
                  </a:ext>
                </a:extLst>
              </a:tr>
              <a:tr h="320040">
                <a:tc>
                  <a:txBody>
                    <a:bodyPr/>
                    <a:lstStyle/>
                    <a:p>
                      <a:r>
                        <a:rPr lang="en-US" sz="1200" dirty="0">
                          <a:solidFill>
                            <a:schemeClr val="bg1">
                              <a:lumMod val="50000"/>
                            </a:schemeClr>
                          </a:solidFill>
                        </a:rPr>
                        <a:t>Quarter</a:t>
                      </a:r>
                    </a:p>
                  </a:txBody>
                  <a:tcPr marT="0" marB="0">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2020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2008 Q4</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a:solidFill>
                            <a:schemeClr val="bg1">
                              <a:lumMod val="50000"/>
                            </a:schemeClr>
                          </a:solidFill>
                        </a:rPr>
                        <a:t> </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b="1">
                          <a:solidFill>
                            <a:schemeClr val="bg1">
                              <a:lumMod val="50000"/>
                            </a:schemeClr>
                          </a:solidFill>
                        </a:rPr>
                        <a:t>2022 Q1</a:t>
                      </a:r>
                      <a:endParaRPr lang="en-US" sz="1200" b="1" dirty="0">
                        <a:solidFill>
                          <a:schemeClr val="bg1">
                            <a:lumMod val="50000"/>
                          </a:schemeClr>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tc>
                  <a:txBody>
                    <a:bodyPr/>
                    <a:lstStyle/>
                    <a:p>
                      <a:pPr algn="ctr"/>
                      <a:r>
                        <a:rPr lang="en-US" sz="1200" b="1" dirty="0">
                          <a:solidFill>
                            <a:schemeClr val="bg1">
                              <a:lumMod val="50000"/>
                            </a:schemeClr>
                          </a:solidFill>
                        </a:rPr>
                        <a:t>2022 Q1</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967709083"/>
                  </a:ext>
                </a:extLst>
              </a:tr>
            </a:tbl>
          </a:graphicData>
        </a:graphic>
      </p:graphicFrame>
      <p:sp>
        <p:nvSpPr>
          <p:cNvPr id="3" name="Title 2"/>
          <p:cNvSpPr>
            <a:spLocks noGrp="1"/>
          </p:cNvSpPr>
          <p:nvPr>
            <p:ph type="title"/>
          </p:nvPr>
        </p:nvSpPr>
        <p:spPr>
          <a:xfrm>
            <a:off x="520287" y="648441"/>
            <a:ext cx="9052560" cy="521864"/>
          </a:xfrm>
        </p:spPr>
        <p:txBody>
          <a:bodyPr/>
          <a:lstStyle/>
          <a:p>
            <a:r>
              <a:rPr lang="en-US" dirty="0"/>
              <a:t>Quarterly Market Summary</a:t>
            </a: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6" name="Text Placeholder 5"/>
          <p:cNvSpPr>
            <a:spLocks noGrp="1"/>
          </p:cNvSpPr>
          <p:nvPr>
            <p:ph type="body" sz="quarter" idx="15"/>
          </p:nvPr>
        </p:nvSpPr>
        <p:spPr>
          <a:xfrm>
            <a:off x="529811" y="7134371"/>
            <a:ext cx="8529521"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sp>
        <p:nvSpPr>
          <p:cNvPr id="5" name="Text Placeholder 4"/>
          <p:cNvSpPr>
            <a:spLocks noGrp="1"/>
          </p:cNvSpPr>
          <p:nvPr>
            <p:ph type="body" sz="quarter" idx="14"/>
          </p:nvPr>
        </p:nvSpPr>
        <p:spPr>
          <a:xfrm>
            <a:off x="520288" y="1067438"/>
            <a:ext cx="8823326" cy="346075"/>
          </a:xfrm>
        </p:spPr>
        <p:txBody>
          <a:bodyPr/>
          <a:lstStyle/>
          <a:p>
            <a:pPr lvl="0"/>
            <a:r>
              <a:rPr lang="en-US" dirty="0"/>
              <a:t>Index returns</a:t>
            </a:r>
          </a:p>
        </p:txBody>
      </p:sp>
      <p:sp>
        <p:nvSpPr>
          <p:cNvPr id="17" name="Up Arrow 2">
            <a:extLst>
              <a:ext uri="{FF2B5EF4-FFF2-40B4-BE49-F238E27FC236}">
                <a16:creationId xmlns:a16="http://schemas.microsoft.com/office/drawing/2014/main" id="{53786083-19F6-42BC-8010-7B1BC75C2112}"/>
              </a:ext>
            </a:extLst>
          </p:cNvPr>
          <p:cNvSpPr/>
          <p:nvPr/>
        </p:nvSpPr>
        <p:spPr>
          <a:xfrm>
            <a:off x="262509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0" name="Up Arrow 2">
            <a:extLst>
              <a:ext uri="{FF2B5EF4-FFF2-40B4-BE49-F238E27FC236}">
                <a16:creationId xmlns:a16="http://schemas.microsoft.com/office/drawing/2014/main" id="{6505E20A-1D55-4D74-A2FA-4E0537E5A6A7}"/>
              </a:ext>
            </a:extLst>
          </p:cNvPr>
          <p:cNvSpPr/>
          <p:nvPr/>
        </p:nvSpPr>
        <p:spPr>
          <a:xfrm>
            <a:off x="3777043"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2" name="Up Arrow 2">
            <a:extLst>
              <a:ext uri="{FF2B5EF4-FFF2-40B4-BE49-F238E27FC236}">
                <a16:creationId xmlns:a16="http://schemas.microsoft.com/office/drawing/2014/main" id="{209D2884-3C11-4D59-8640-92FD6F0EB3D6}"/>
              </a:ext>
            </a:extLst>
          </p:cNvPr>
          <p:cNvSpPr/>
          <p:nvPr/>
        </p:nvSpPr>
        <p:spPr>
          <a:xfrm>
            <a:off x="4922172"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3" name="Up Arrow 2">
            <a:extLst>
              <a:ext uri="{FF2B5EF4-FFF2-40B4-BE49-F238E27FC236}">
                <a16:creationId xmlns:a16="http://schemas.microsoft.com/office/drawing/2014/main" id="{7BD94D25-4CA3-4EDD-AB06-1E67881EDBEB}"/>
              </a:ext>
            </a:extLst>
          </p:cNvPr>
          <p:cNvSpPr/>
          <p:nvPr/>
        </p:nvSpPr>
        <p:spPr>
          <a:xfrm>
            <a:off x="6060477"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5" name="Up Arrow 2">
            <a:extLst>
              <a:ext uri="{FF2B5EF4-FFF2-40B4-BE49-F238E27FC236}">
                <a16:creationId xmlns:a16="http://schemas.microsoft.com/office/drawing/2014/main" id="{B7369AE7-2681-41B5-A608-5FACEC178CD4}"/>
              </a:ext>
            </a:extLst>
          </p:cNvPr>
          <p:cNvSpPr/>
          <p:nvPr/>
        </p:nvSpPr>
        <p:spPr>
          <a:xfrm>
            <a:off x="7414242"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Arial"/>
              <a:ea typeface="+mn-ea"/>
              <a:cs typeface="Arial" pitchFamily="34" charset="0"/>
            </a:endParaRPr>
          </a:p>
        </p:txBody>
      </p:sp>
      <p:sp>
        <p:nvSpPr>
          <p:cNvPr id="27" name="Up Arrow 2">
            <a:extLst>
              <a:ext uri="{FF2B5EF4-FFF2-40B4-BE49-F238E27FC236}">
                <a16:creationId xmlns:a16="http://schemas.microsoft.com/office/drawing/2014/main" id="{CA72B356-EC51-4670-9D4C-C0F750A21BEA}"/>
              </a:ext>
            </a:extLst>
          </p:cNvPr>
          <p:cNvSpPr/>
          <p:nvPr/>
        </p:nvSpPr>
        <p:spPr>
          <a:xfrm>
            <a:off x="8542870" y="3203384"/>
            <a:ext cx="672573" cy="733671"/>
          </a:xfrm>
          <a:prstGeom prst="upArrow">
            <a:avLst>
              <a:gd name="adj1" fmla="val 50000"/>
              <a:gd name="adj2" fmla="val 51133"/>
            </a:avLst>
          </a:prstGeom>
          <a:solidFill>
            <a:srgbClr val="93A37C"/>
          </a:solidFill>
          <a:ln w="25400" cap="flat" cmpd="sng" algn="ctr">
            <a:noFill/>
            <a:prstDash val="solid"/>
          </a:ln>
          <a:effectLst/>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pic>
        <p:nvPicPr>
          <p:cNvPr id="4" name="Picture Placeholder 4" descr="Graphical user interface, application&#10;&#10;Description automatically generated">
            <a:extLst>
              <a:ext uri="{FF2B5EF4-FFF2-40B4-BE49-F238E27FC236}">
                <a16:creationId xmlns:a16="http://schemas.microsoft.com/office/drawing/2014/main" id="{E03CD954-3751-3738-ED8E-CA7FC283856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6">
            <a:extLst>
              <a:ext uri="{FF2B5EF4-FFF2-40B4-BE49-F238E27FC236}">
                <a16:creationId xmlns:a16="http://schemas.microsoft.com/office/drawing/2014/main" id="{CC495690-69B0-4D19-BD99-9C9B9499B5D1}"/>
              </a:ext>
            </a:extLst>
          </p:cNvPr>
          <p:cNvGraphicFramePr>
            <a:graphicFrameLocks noGrp="1"/>
          </p:cNvGraphicFramePr>
          <p:nvPr>
            <p:extLst>
              <p:ext uri="{D42A27DB-BD31-4B8C-83A1-F6EECF244321}">
                <p14:modId xmlns:p14="http://schemas.microsoft.com/office/powerpoint/2010/main" val="2022062963"/>
              </p:ext>
            </p:extLst>
          </p:nvPr>
        </p:nvGraphicFramePr>
        <p:xfrm>
          <a:off x="601716" y="1975394"/>
          <a:ext cx="8847086" cy="4699608"/>
        </p:xfrm>
        <a:graphic>
          <a:graphicData uri="http://schemas.openxmlformats.org/drawingml/2006/table">
            <a:tbl>
              <a:tblPr firstRow="1" bandRow="1">
                <a:tableStyleId>{2D5ABB26-0587-4C30-8999-92F81FD0307C}</a:tableStyleId>
              </a:tblPr>
              <a:tblGrid>
                <a:gridCol w="1783352">
                  <a:extLst>
                    <a:ext uri="{9D8B030D-6E8A-4147-A177-3AD203B41FA5}">
                      <a16:colId xmlns:a16="http://schemas.microsoft.com/office/drawing/2014/main" val="1535697821"/>
                    </a:ext>
                  </a:extLst>
                </a:gridCol>
                <a:gridCol w="1148074">
                  <a:extLst>
                    <a:ext uri="{9D8B030D-6E8A-4147-A177-3AD203B41FA5}">
                      <a16:colId xmlns:a16="http://schemas.microsoft.com/office/drawing/2014/main" val="3722691688"/>
                    </a:ext>
                  </a:extLst>
                </a:gridCol>
                <a:gridCol w="1148074">
                  <a:extLst>
                    <a:ext uri="{9D8B030D-6E8A-4147-A177-3AD203B41FA5}">
                      <a16:colId xmlns:a16="http://schemas.microsoft.com/office/drawing/2014/main" val="1511499536"/>
                    </a:ext>
                  </a:extLst>
                </a:gridCol>
                <a:gridCol w="1148074">
                  <a:extLst>
                    <a:ext uri="{9D8B030D-6E8A-4147-A177-3AD203B41FA5}">
                      <a16:colId xmlns:a16="http://schemas.microsoft.com/office/drawing/2014/main" val="3970493082"/>
                    </a:ext>
                  </a:extLst>
                </a:gridCol>
                <a:gridCol w="1148074">
                  <a:extLst>
                    <a:ext uri="{9D8B030D-6E8A-4147-A177-3AD203B41FA5}">
                      <a16:colId xmlns:a16="http://schemas.microsoft.com/office/drawing/2014/main" val="1761197817"/>
                    </a:ext>
                  </a:extLst>
                </a:gridCol>
                <a:gridCol w="209038">
                  <a:extLst>
                    <a:ext uri="{9D8B030D-6E8A-4147-A177-3AD203B41FA5}">
                      <a16:colId xmlns:a16="http://schemas.microsoft.com/office/drawing/2014/main" val="685345922"/>
                    </a:ext>
                  </a:extLst>
                </a:gridCol>
                <a:gridCol w="1131200">
                  <a:extLst>
                    <a:ext uri="{9D8B030D-6E8A-4147-A177-3AD203B41FA5}">
                      <a16:colId xmlns:a16="http://schemas.microsoft.com/office/drawing/2014/main" val="3406411067"/>
                    </a:ext>
                  </a:extLst>
                </a:gridCol>
                <a:gridCol w="1131200">
                  <a:extLst>
                    <a:ext uri="{9D8B030D-6E8A-4147-A177-3AD203B41FA5}">
                      <a16:colId xmlns:a16="http://schemas.microsoft.com/office/drawing/2014/main" val="2190678673"/>
                    </a:ext>
                  </a:extLst>
                </a:gridCol>
              </a:tblGrid>
              <a:tr h="462888">
                <a:tc>
                  <a:txBody>
                    <a:bodyPr/>
                    <a:lstStyle/>
                    <a:p>
                      <a:endParaRPr lang="en-US" sz="1200" dirty="0"/>
                    </a:p>
                  </a:txBody>
                  <a:tcPr/>
                </a:tc>
                <a:tc>
                  <a:txBody>
                    <a:bodyPr/>
                    <a:lstStyle/>
                    <a:p>
                      <a:pPr algn="ctr"/>
                      <a:r>
                        <a:rPr lang="en-US" sz="900" dirty="0">
                          <a:solidFill>
                            <a:schemeClr val="tx1"/>
                          </a:solidFill>
                        </a:rPr>
                        <a:t>US Stock</a:t>
                      </a:r>
                    </a:p>
                    <a:p>
                      <a:pPr algn="ctr"/>
                      <a:r>
                        <a:rPr lang="en-US" sz="900" dirty="0">
                          <a:solidFill>
                            <a:schemeClr val="tx1"/>
                          </a:solidFill>
                        </a:rPr>
                        <a:t>Market</a:t>
                      </a:r>
                    </a:p>
                  </a:txBody>
                  <a:tcPr anchor="b"/>
                </a:tc>
                <a:tc>
                  <a:txBody>
                    <a:bodyPr/>
                    <a:lstStyle/>
                    <a:p>
                      <a:pPr algn="ctr"/>
                      <a:r>
                        <a:rPr lang="en-US" sz="900" dirty="0">
                          <a:solidFill>
                            <a:schemeClr val="tx1"/>
                          </a:solidFill>
                        </a:rPr>
                        <a:t>International Developed Stocks</a:t>
                      </a:r>
                    </a:p>
                  </a:txBody>
                  <a:tcPr anchor="b"/>
                </a:tc>
                <a:tc>
                  <a:txBody>
                    <a:bodyPr/>
                    <a:lstStyle/>
                    <a:p>
                      <a:pPr algn="ctr"/>
                      <a:r>
                        <a:rPr lang="en-US" sz="900" dirty="0">
                          <a:solidFill>
                            <a:schemeClr val="tx1"/>
                          </a:solidFill>
                        </a:rPr>
                        <a:t>Emerging</a:t>
                      </a:r>
                    </a:p>
                    <a:p>
                      <a:pPr algn="ctr"/>
                      <a:r>
                        <a:rPr lang="en-US" sz="900" dirty="0">
                          <a:solidFill>
                            <a:schemeClr val="tx1"/>
                          </a:solidFill>
                        </a:rPr>
                        <a:t>Markets Stocks</a:t>
                      </a:r>
                    </a:p>
                  </a:txBody>
                  <a:tcPr anchor="b"/>
                </a:tc>
                <a:tc>
                  <a:txBody>
                    <a:bodyPr/>
                    <a:lstStyle/>
                    <a:p>
                      <a:pPr algn="ctr"/>
                      <a:r>
                        <a:rPr lang="en-US" sz="900" dirty="0">
                          <a:solidFill>
                            <a:schemeClr val="tx1"/>
                          </a:solidFill>
                        </a:rPr>
                        <a:t>Global</a:t>
                      </a:r>
                    </a:p>
                    <a:p>
                      <a:pPr algn="ctr"/>
                      <a:r>
                        <a:rPr lang="en-US" sz="900" dirty="0">
                          <a:solidFill>
                            <a:schemeClr val="tx1"/>
                          </a:solidFill>
                        </a:rPr>
                        <a:t>Real Estate</a:t>
                      </a:r>
                    </a:p>
                  </a:txBody>
                  <a:tcPr anchor="b"/>
                </a:tc>
                <a:tc>
                  <a:txBody>
                    <a:bodyPr/>
                    <a:lstStyle/>
                    <a:p>
                      <a:pPr algn="ctr"/>
                      <a:endParaRPr lang="en-US" sz="900" dirty="0">
                        <a:solidFill>
                          <a:schemeClr val="tx1"/>
                        </a:solidFill>
                      </a:endParaRPr>
                    </a:p>
                  </a:txBody>
                  <a:tcPr anchor="b"/>
                </a:tc>
                <a:tc>
                  <a:txBody>
                    <a:bodyPr/>
                    <a:lstStyle/>
                    <a:p>
                      <a:pPr algn="ctr"/>
                      <a:r>
                        <a:rPr lang="en-US" sz="900" dirty="0">
                          <a:solidFill>
                            <a:schemeClr val="tx1"/>
                          </a:solidFill>
                        </a:rPr>
                        <a:t>US Bond </a:t>
                      </a:r>
                    </a:p>
                    <a:p>
                      <a:pPr algn="ctr"/>
                      <a:r>
                        <a:rPr lang="en-US" sz="900" dirty="0">
                          <a:solidFill>
                            <a:schemeClr val="tx1"/>
                          </a:solidFill>
                        </a:rPr>
                        <a:t>Market</a:t>
                      </a:r>
                    </a:p>
                  </a:txBody>
                  <a:tcPr anchor="b"/>
                </a:tc>
                <a:tc>
                  <a:txBody>
                    <a:bodyPr/>
                    <a:lstStyle/>
                    <a:p>
                      <a:pPr algn="ctr"/>
                      <a:r>
                        <a:rPr lang="en-US" sz="900" dirty="0">
                          <a:solidFill>
                            <a:schemeClr val="tx1"/>
                          </a:solidFill>
                        </a:rPr>
                        <a:t>Global Bond </a:t>
                      </a:r>
                    </a:p>
                    <a:p>
                      <a:pPr algn="ctr"/>
                      <a:r>
                        <a:rPr lang="en-US" sz="900" dirty="0">
                          <a:solidFill>
                            <a:schemeClr val="tx1"/>
                          </a:solidFill>
                        </a:rPr>
                        <a:t>Market ex US</a:t>
                      </a:r>
                    </a:p>
                  </a:txBody>
                  <a:tcPr anchor="b"/>
                </a:tc>
                <a:extLst>
                  <a:ext uri="{0D108BD9-81ED-4DB2-BD59-A6C34878D82A}">
                    <a16:rowId xmlns:a16="http://schemas.microsoft.com/office/drawing/2014/main" val="2895339872"/>
                  </a:ext>
                </a:extLst>
              </a:tr>
              <a:tr h="365760">
                <a:tc>
                  <a:txBody>
                    <a:bodyPr/>
                    <a:lstStyle/>
                    <a:p>
                      <a:r>
                        <a:rPr lang="en-US" sz="1100" dirty="0">
                          <a:solidFill>
                            <a:schemeClr val="bg1"/>
                          </a:solidFill>
                          <a:latin typeface="+mj-lt"/>
                        </a:rPr>
                        <a:t>1 Year</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gridSpan="4">
                  <a:txBody>
                    <a:bodyPr/>
                    <a:lstStyle/>
                    <a:p>
                      <a:pPr algn="ctr"/>
                      <a:r>
                        <a:rPr lang="en-US" sz="1100" dirty="0">
                          <a:solidFill>
                            <a:schemeClr val="bg1"/>
                          </a:solidFill>
                          <a:latin typeface="+mj-lt"/>
                        </a:rPr>
                        <a:t>STOCKS</a:t>
                      </a:r>
                    </a:p>
                  </a:txBody>
                  <a:tcPr anchor="ctr">
                    <a:lnL w="6350" cap="flat" cmpd="sng" algn="ctr">
                      <a:solidFill>
                        <a:schemeClr val="bg1"/>
                      </a:solidFill>
                      <a:prstDash val="solid"/>
                      <a:round/>
                      <a:headEnd type="none" w="med" len="med"/>
                      <a:tailEnd type="none" w="med" len="med"/>
                    </a:lnL>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hMerge="1">
                  <a:txBody>
                    <a:bodyPr/>
                    <a:lstStyle/>
                    <a:p>
                      <a:endParaRPr lang="en-US" sz="1200" dirty="0">
                        <a:solidFill>
                          <a:schemeClr val="bg1"/>
                        </a:solidFill>
                      </a:endParaRPr>
                    </a:p>
                  </a:txBody>
                  <a:tcPr>
                    <a:solidFill>
                      <a:schemeClr val="bg1">
                        <a:lumMod val="50000"/>
                      </a:schemeClr>
                    </a:solidFill>
                  </a:tcPr>
                </a:tc>
                <a:tc>
                  <a:txBody>
                    <a:bodyPr/>
                    <a:lstStyle/>
                    <a:p>
                      <a:endParaRPr lang="en-US" sz="1200" dirty="0">
                        <a:latin typeface="+mj-lt"/>
                      </a:endParaRPr>
                    </a:p>
                  </a:txBody>
                  <a:tcPr anchor="b">
                    <a:solidFill>
                      <a:schemeClr val="bg1">
                        <a:lumMod val="85000"/>
                      </a:schemeClr>
                    </a:solidFill>
                  </a:tcPr>
                </a:tc>
                <a:tc gridSpan="2">
                  <a:txBody>
                    <a:bodyPr/>
                    <a:lstStyle/>
                    <a:p>
                      <a:pPr algn="ctr"/>
                      <a:r>
                        <a:rPr lang="en-US" sz="1100" dirty="0">
                          <a:solidFill>
                            <a:schemeClr val="bg1"/>
                          </a:solidFill>
                          <a:latin typeface="+mj-lt"/>
                        </a:rPr>
                        <a:t>BONDS</a:t>
                      </a:r>
                      <a:endParaRPr lang="en-US" sz="1200" dirty="0">
                        <a:solidFill>
                          <a:schemeClr val="bg1"/>
                        </a:solidFill>
                        <a:latin typeface="+mj-lt"/>
                      </a:endParaRPr>
                    </a:p>
                  </a:txBody>
                  <a:tcPr anchor="ctr">
                    <a:solidFill>
                      <a:schemeClr val="bg1">
                        <a:lumMod val="50000"/>
                      </a:schemeClr>
                    </a:solidFill>
                  </a:tcPr>
                </a:tc>
                <a:tc hMerge="1">
                  <a:txBody>
                    <a:bodyPr/>
                    <a:lstStyle/>
                    <a:p>
                      <a:endParaRPr lang="en-US" sz="1200" dirty="0"/>
                    </a:p>
                  </a:txBody>
                  <a:tcPr>
                    <a:solidFill>
                      <a:schemeClr val="bg1">
                        <a:lumMod val="50000"/>
                      </a:schemeClr>
                    </a:solidFill>
                  </a:tcPr>
                </a:tc>
                <a:extLst>
                  <a:ext uri="{0D108BD9-81ED-4DB2-BD59-A6C34878D82A}">
                    <a16:rowId xmlns:a16="http://schemas.microsoft.com/office/drawing/2014/main" val="462145158"/>
                  </a:ext>
                </a:extLst>
              </a:tr>
              <a:tr h="32004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-8.58%</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-2.74%</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-10.70%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-20.29%</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-4.78%</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-3.27%</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57848847"/>
                  </a:ext>
                </a:extLst>
              </a:tr>
              <a:tr h="640080">
                <a:tc>
                  <a:txBody>
                    <a:bodyPr/>
                    <a:lstStyle/>
                    <a:p>
                      <a:endParaRPr lang="en-US" sz="1000" dirty="0"/>
                    </a:p>
                  </a:txBody>
                  <a:tcPr anchor="ctr">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a:t> </a:t>
                      </a:r>
                      <a:endParaRPr lang="en-US" sz="1100" dirty="0"/>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r>
                        <a:rPr lang="en-US" sz="1100" dirty="0"/>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968481374"/>
                  </a:ext>
                </a:extLst>
              </a:tr>
              <a:tr h="182880">
                <a:tc>
                  <a:txBody>
                    <a:bodyPr/>
                    <a:lstStyle/>
                    <a:p>
                      <a:endParaRPr lang="en-US" sz="1000" dirty="0"/>
                    </a:p>
                  </a:txBody>
                  <a:tcPr marL="0" marR="0" marT="0" marB="0" anchor="ctr"/>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tc>
                  <a:txBody>
                    <a:bodyPr/>
                    <a:lstStyle/>
                    <a:p>
                      <a:endParaRPr lang="en-US" sz="1100" dirty="0"/>
                    </a:p>
                  </a:txBody>
                  <a:tcPr marL="0" marR="0" marT="0" marB="0" anchor="b"/>
                </a:tc>
                <a:extLst>
                  <a:ext uri="{0D108BD9-81ED-4DB2-BD59-A6C34878D82A}">
                    <a16:rowId xmlns:a16="http://schemas.microsoft.com/office/drawing/2014/main" val="1110000147"/>
                  </a:ext>
                </a:extLst>
              </a:tr>
              <a:tr h="365760">
                <a:tc>
                  <a:txBody>
                    <a:bodyPr/>
                    <a:lstStyle/>
                    <a:p>
                      <a:r>
                        <a:rPr lang="en-US" sz="1100" dirty="0">
                          <a:solidFill>
                            <a:schemeClr val="bg1"/>
                          </a:solidFill>
                          <a:latin typeface="+mj-lt"/>
                        </a:rPr>
                        <a:t>5 Years</a:t>
                      </a:r>
                    </a:p>
                  </a:txBody>
                  <a:tcPr anchor="ctr">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solidFill>
                      <a:schemeClr val="bg1">
                        <a:lumMod val="50000"/>
                      </a:schemeClr>
                    </a:solidFill>
                  </a:tcPr>
                </a:tc>
                <a:tc>
                  <a:txBody>
                    <a:bodyPr/>
                    <a:lstStyle/>
                    <a:p>
                      <a:r>
                        <a:rPr lang="en-US" sz="1100" dirty="0"/>
                        <a:t> </a:t>
                      </a:r>
                    </a:p>
                  </a:txBody>
                  <a:tcPr anchor="b">
                    <a:solidFill>
                      <a:schemeClr val="bg1">
                        <a:lumMod val="85000"/>
                      </a:schemeClr>
                    </a:solidFill>
                  </a:tcPr>
                </a:tc>
                <a:tc>
                  <a:txBody>
                    <a:bodyPr/>
                    <a:lstStyle/>
                    <a:p>
                      <a:r>
                        <a:rPr lang="en-US" sz="1100" dirty="0"/>
                        <a:t> </a:t>
                      </a:r>
                    </a:p>
                  </a:txBody>
                  <a:tcPr anchor="b">
                    <a:lnR w="6350" cap="flat" cmpd="sng" algn="ctr">
                      <a:solidFill>
                        <a:schemeClr val="bg1"/>
                      </a:solidFill>
                      <a:prstDash val="solid"/>
                      <a:round/>
                      <a:headEnd type="none" w="med" len="med"/>
                      <a:tailEnd type="none" w="med" len="med"/>
                    </a:lnR>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val="3665611152"/>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10.45%</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3.80%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rgbClr val="C00000"/>
                          </a:solidFill>
                        </a:rPr>
                        <a:t>-0.91%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2.41%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0.91%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0.90%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1848628370"/>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bg1">
                              <a:lumMod val="50000"/>
                            </a:schemeClr>
                          </a:solidFill>
                        </a:rPr>
                        <a:t> </a:t>
                      </a:r>
                      <a:endParaRPr lang="en-US" sz="11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dirty="0">
                          <a:solidFill>
                            <a:schemeClr val="bg1">
                              <a:lumMod val="50000"/>
                            </a:schemeClr>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dirty="0">
                          <a:solidFill>
                            <a:schemeClr val="tx1"/>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tc>
                  <a:txBody>
                    <a:bodyPr/>
                    <a:lstStyle/>
                    <a:p>
                      <a:pPr algn="ctr"/>
                      <a:r>
                        <a:rPr lang="en-US" sz="1100" dirty="0">
                          <a:solidFill>
                            <a:schemeClr val="tx1"/>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a:noFill/>
                    </a:lnB>
                  </a:tcPr>
                </a:tc>
                <a:extLst>
                  <a:ext uri="{0D108BD9-81ED-4DB2-BD59-A6C34878D82A}">
                    <a16:rowId xmlns:a16="http://schemas.microsoft.com/office/drawing/2014/main" val="3748993186"/>
                  </a:ext>
                </a:extLst>
              </a:tr>
              <a:tr h="182880">
                <a:tc>
                  <a:txBody>
                    <a:bodyPr/>
                    <a:lstStyle/>
                    <a:p>
                      <a:endParaRPr lang="en-US" sz="1200" dirty="0">
                        <a:solidFill>
                          <a:schemeClr val="bg1">
                            <a:lumMod val="50000"/>
                          </a:schemeClr>
                        </a:solidFill>
                      </a:endParaRPr>
                    </a:p>
                  </a:txBody>
                  <a:tcPr marL="0" marR="0" marT="0" marB="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bg1">
                            <a:lumMod val="50000"/>
                          </a:schemeClr>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endParaRPr lang="en-US" sz="1100" dirty="0">
                        <a:solidFill>
                          <a:schemeClr val="tx1"/>
                        </a:solidFill>
                      </a:endParaRPr>
                    </a:p>
                  </a:txBody>
                  <a:tcPr marL="0" marR="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85656914"/>
                  </a:ext>
                </a:extLst>
              </a:tr>
              <a:tr h="228600">
                <a:tc>
                  <a:txBody>
                    <a:bodyPr/>
                    <a:lstStyle/>
                    <a:p>
                      <a:r>
                        <a:rPr lang="en-US" sz="1100" dirty="0">
                          <a:solidFill>
                            <a:schemeClr val="bg1"/>
                          </a:solidFill>
                          <a:latin typeface="+mj-lt"/>
                        </a:rPr>
                        <a:t>10 Years</a:t>
                      </a:r>
                    </a:p>
                  </a:txBody>
                  <a:tcPr anchor="ctr">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r>
                        <a:rPr lang="en-US" sz="1100" dirty="0"/>
                        <a:t> </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r>
                        <a:rPr lang="en-US" sz="1100" dirty="0">
                          <a:solidFill>
                            <a:schemeClr val="tx1"/>
                          </a:solidFill>
                        </a:rPr>
                        <a:t> </a:t>
                      </a: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tc>
                  <a:txBody>
                    <a:bodyPr/>
                    <a:lstStyle/>
                    <a:p>
                      <a:r>
                        <a:rPr lang="en-US" sz="1100">
                          <a:solidFill>
                            <a:schemeClr val="tx1"/>
                          </a:solidFill>
                        </a:rPr>
                        <a:t> </a:t>
                      </a:r>
                      <a:endParaRPr lang="en-US" sz="1100" dirty="0">
                        <a:solidFill>
                          <a:schemeClr val="tx1"/>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85000"/>
                      </a:schemeClr>
                    </a:solidFill>
                  </a:tcPr>
                </a:tc>
                <a:tc>
                  <a:txBody>
                    <a:bodyPr/>
                    <a:lstStyle/>
                    <a:p>
                      <a:r>
                        <a:rPr lang="en-US" sz="1100" dirty="0">
                          <a:solidFill>
                            <a:schemeClr val="tx1"/>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a:noFill/>
                    </a:lnT>
                    <a:solidFill>
                      <a:schemeClr val="bg1">
                        <a:lumMod val="50000"/>
                      </a:schemeClr>
                    </a:solidFill>
                  </a:tcPr>
                </a:tc>
                <a:tc>
                  <a:txBody>
                    <a:bodyPr/>
                    <a:lstStyle/>
                    <a:p>
                      <a:r>
                        <a:rPr lang="en-US" sz="1100" dirty="0">
                          <a:solidFill>
                            <a:schemeClr val="tx1"/>
                          </a:solidFill>
                        </a:rPr>
                        <a:t> </a:t>
                      </a:r>
                    </a:p>
                  </a:txBody>
                  <a:tcPr anchor="b">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a:noFill/>
                    </a:lnT>
                    <a:solidFill>
                      <a:schemeClr val="bg1">
                        <a:lumMod val="50000"/>
                      </a:schemeClr>
                    </a:solidFill>
                  </a:tcPr>
                </a:tc>
                <a:extLst>
                  <a:ext uri="{0D108BD9-81ED-4DB2-BD59-A6C34878D82A}">
                    <a16:rowId xmlns:a16="http://schemas.microsoft.com/office/drawing/2014/main" val="1140454611"/>
                  </a:ext>
                </a:extLst>
              </a:tr>
              <a:tr h="32004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11.73%</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4.91%</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2.00%</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3.26%</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 </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1.36%</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r>
                        <a:rPr lang="en-US" sz="1200" dirty="0">
                          <a:solidFill>
                            <a:schemeClr val="tx1"/>
                          </a:solidFill>
                        </a:rPr>
                        <a:t>2.28%</a:t>
                      </a: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2276537207"/>
                  </a:ext>
                </a:extLst>
              </a:tr>
              <a:tr h="640080">
                <a:tc>
                  <a:txBody>
                    <a:bodyPr/>
                    <a:lstStyle/>
                    <a:p>
                      <a:endParaRPr lang="en-US" sz="1200" dirty="0">
                        <a:solidFill>
                          <a:schemeClr val="bg1">
                            <a:lumMod val="50000"/>
                          </a:schemeClr>
                        </a:solidFill>
                      </a:endParaRPr>
                    </a:p>
                  </a:txBody>
                  <a:tcPr anchor="ctr">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a:endParaRPr lang="en-US" sz="1200" dirty="0">
                        <a:solidFill>
                          <a:schemeClr val="bg1">
                            <a:lumMod val="50000"/>
                          </a:schemeClr>
                        </a:solidFill>
                      </a:endParaRPr>
                    </a:p>
                  </a:txBody>
                  <a:tcPr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extLst>
                  <a:ext uri="{0D108BD9-81ED-4DB2-BD59-A6C34878D82A}">
                    <a16:rowId xmlns:a16="http://schemas.microsoft.com/office/drawing/2014/main" val="4113928344"/>
                  </a:ext>
                </a:extLst>
              </a:tr>
            </a:tbl>
          </a:graphicData>
        </a:graphic>
      </p:graphicFrame>
      <p:sp>
        <p:nvSpPr>
          <p:cNvPr id="38" name="Up Arrow 1">
            <a:extLst>
              <a:ext uri="{FF2B5EF4-FFF2-40B4-BE49-F238E27FC236}">
                <a16:creationId xmlns:a16="http://schemas.microsoft.com/office/drawing/2014/main" id="{1F24F638-6B75-4BCB-8FA9-6C6C36E408E7}"/>
              </a:ext>
            </a:extLst>
          </p:cNvPr>
          <p:cNvSpPr/>
          <p:nvPr/>
        </p:nvSpPr>
        <p:spPr>
          <a:xfrm rot="10800000" flipV="1">
            <a:off x="7393483"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92E1C873-4F1D-42E0-929E-A2774362B7D1}"/>
              </a:ext>
            </a:extLst>
          </p:cNvPr>
          <p:cNvSpPr/>
          <p:nvPr/>
        </p:nvSpPr>
        <p:spPr>
          <a:xfrm flipV="1">
            <a:off x="7393482"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F1377CC-DEFE-48C8-BE72-5687A1538E5D}"/>
              </a:ext>
            </a:extLst>
          </p:cNvPr>
          <p:cNvSpPr/>
          <p:nvPr/>
        </p:nvSpPr>
        <p:spPr>
          <a:xfrm flipV="1">
            <a:off x="8542441"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28360470-3AE4-4667-B894-E695C4A41AB4}"/>
              </a:ext>
            </a:extLst>
          </p:cNvPr>
          <p:cNvSpPr/>
          <p:nvPr/>
        </p:nvSpPr>
        <p:spPr>
          <a:xfrm flipV="1">
            <a:off x="8542442"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4" name="Up Arrow 1">
            <a:extLst>
              <a:ext uri="{FF2B5EF4-FFF2-40B4-BE49-F238E27FC236}">
                <a16:creationId xmlns:a16="http://schemas.microsoft.com/office/drawing/2014/main" id="{AB47D462-B47F-4E40-8AF3-0AA90BC3F3C2}"/>
              </a:ext>
            </a:extLst>
          </p:cNvPr>
          <p:cNvSpPr/>
          <p:nvPr/>
        </p:nvSpPr>
        <p:spPr>
          <a:xfrm flipV="1">
            <a:off x="6055753"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9" name="Up Arrow 1">
            <a:extLst>
              <a:ext uri="{FF2B5EF4-FFF2-40B4-BE49-F238E27FC236}">
                <a16:creationId xmlns:a16="http://schemas.microsoft.com/office/drawing/2014/main" id="{B5B9A016-3E8A-436D-AAD2-FF1CA6B1E085}"/>
              </a:ext>
            </a:extLst>
          </p:cNvPr>
          <p:cNvSpPr/>
          <p:nvPr/>
        </p:nvSpPr>
        <p:spPr>
          <a:xfrm flipV="1">
            <a:off x="2586809"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0" name="Up Arrow 1">
            <a:extLst>
              <a:ext uri="{FF2B5EF4-FFF2-40B4-BE49-F238E27FC236}">
                <a16:creationId xmlns:a16="http://schemas.microsoft.com/office/drawing/2014/main" id="{12C8B0D9-659A-48B5-8825-CB630DD2F33C}"/>
              </a:ext>
            </a:extLst>
          </p:cNvPr>
          <p:cNvSpPr/>
          <p:nvPr/>
        </p:nvSpPr>
        <p:spPr>
          <a:xfrm flipV="1">
            <a:off x="6055753"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1" name="Up Arrow 1">
            <a:extLst>
              <a:ext uri="{FF2B5EF4-FFF2-40B4-BE49-F238E27FC236}">
                <a16:creationId xmlns:a16="http://schemas.microsoft.com/office/drawing/2014/main" id="{7B9D128C-905E-465D-9F3F-7C6539BCB996}"/>
              </a:ext>
            </a:extLst>
          </p:cNvPr>
          <p:cNvSpPr/>
          <p:nvPr/>
        </p:nvSpPr>
        <p:spPr>
          <a:xfrm flipV="1">
            <a:off x="2591365"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2" name="Up Arrow 1">
            <a:extLst>
              <a:ext uri="{FF2B5EF4-FFF2-40B4-BE49-F238E27FC236}">
                <a16:creationId xmlns:a16="http://schemas.microsoft.com/office/drawing/2014/main" id="{1B4BC5CF-A31D-4216-B14A-591881107359}"/>
              </a:ext>
            </a:extLst>
          </p:cNvPr>
          <p:cNvSpPr/>
          <p:nvPr/>
        </p:nvSpPr>
        <p:spPr>
          <a:xfrm flipV="1">
            <a:off x="3746161"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3" name="Up Arrow 1">
            <a:extLst>
              <a:ext uri="{FF2B5EF4-FFF2-40B4-BE49-F238E27FC236}">
                <a16:creationId xmlns:a16="http://schemas.microsoft.com/office/drawing/2014/main" id="{A3418DC6-56C2-46CE-9328-83EFCCA33379}"/>
              </a:ext>
            </a:extLst>
          </p:cNvPr>
          <p:cNvSpPr/>
          <p:nvPr/>
        </p:nvSpPr>
        <p:spPr>
          <a:xfrm flipV="1">
            <a:off x="4900957" y="6059159"/>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4" name="Up Arrow 1">
            <a:extLst>
              <a:ext uri="{FF2B5EF4-FFF2-40B4-BE49-F238E27FC236}">
                <a16:creationId xmlns:a16="http://schemas.microsoft.com/office/drawing/2014/main" id="{58B882C7-DA5F-4708-9718-86E94E35A0C7}"/>
              </a:ext>
            </a:extLst>
          </p:cNvPr>
          <p:cNvSpPr/>
          <p:nvPr/>
        </p:nvSpPr>
        <p:spPr>
          <a:xfrm rot="10800000" flipV="1">
            <a:off x="8542443"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5" name="Up Arrow 1">
            <a:extLst>
              <a:ext uri="{FF2B5EF4-FFF2-40B4-BE49-F238E27FC236}">
                <a16:creationId xmlns:a16="http://schemas.microsoft.com/office/drawing/2014/main" id="{906D5450-F470-4E3A-BF59-EED2501559A2}"/>
              </a:ext>
            </a:extLst>
          </p:cNvPr>
          <p:cNvSpPr/>
          <p:nvPr/>
        </p:nvSpPr>
        <p:spPr>
          <a:xfrm rot="10800000" flipV="1">
            <a:off x="4899439"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6" name="Up Arrow 1">
            <a:extLst>
              <a:ext uri="{FF2B5EF4-FFF2-40B4-BE49-F238E27FC236}">
                <a16:creationId xmlns:a16="http://schemas.microsoft.com/office/drawing/2014/main" id="{B6BEA962-C2F7-45A1-A7F3-C3DB37F4B859}"/>
              </a:ext>
            </a:extLst>
          </p:cNvPr>
          <p:cNvSpPr/>
          <p:nvPr/>
        </p:nvSpPr>
        <p:spPr>
          <a:xfrm rot="10800000" flipV="1">
            <a:off x="2586809"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7" name="Up Arrow 1">
            <a:extLst>
              <a:ext uri="{FF2B5EF4-FFF2-40B4-BE49-F238E27FC236}">
                <a16:creationId xmlns:a16="http://schemas.microsoft.com/office/drawing/2014/main" id="{E5D8CEA9-3389-4D06-AE4B-654FCC9403BB}"/>
              </a:ext>
            </a:extLst>
          </p:cNvPr>
          <p:cNvSpPr/>
          <p:nvPr/>
        </p:nvSpPr>
        <p:spPr>
          <a:xfrm rot="10800000" flipV="1">
            <a:off x="3743124"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8" name="Up Arrow 1">
            <a:extLst>
              <a:ext uri="{FF2B5EF4-FFF2-40B4-BE49-F238E27FC236}">
                <a16:creationId xmlns:a16="http://schemas.microsoft.com/office/drawing/2014/main" id="{48B8A214-1FDC-4536-9A2D-A463F5816BC1}"/>
              </a:ext>
            </a:extLst>
          </p:cNvPr>
          <p:cNvSpPr/>
          <p:nvPr/>
        </p:nvSpPr>
        <p:spPr>
          <a:xfrm rot="10800000" flipV="1">
            <a:off x="6055753" y="3169290"/>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59" name="Up Arrow 1">
            <a:extLst>
              <a:ext uri="{FF2B5EF4-FFF2-40B4-BE49-F238E27FC236}">
                <a16:creationId xmlns:a16="http://schemas.microsoft.com/office/drawing/2014/main" id="{75890E69-9671-4EF8-AD2F-FFEAAE53DFF7}"/>
              </a:ext>
            </a:extLst>
          </p:cNvPr>
          <p:cNvSpPr/>
          <p:nvPr/>
        </p:nvSpPr>
        <p:spPr>
          <a:xfrm rot="10800000" flipV="1">
            <a:off x="4899439" y="4657384"/>
            <a:ext cx="698079" cy="54864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0" name="Up Arrow 1">
            <a:extLst>
              <a:ext uri="{FF2B5EF4-FFF2-40B4-BE49-F238E27FC236}">
                <a16:creationId xmlns:a16="http://schemas.microsoft.com/office/drawing/2014/main" id="{0215EC53-9E80-40C3-943B-164F0D431CFD}"/>
              </a:ext>
            </a:extLst>
          </p:cNvPr>
          <p:cNvSpPr/>
          <p:nvPr/>
        </p:nvSpPr>
        <p:spPr>
          <a:xfrm flipV="1">
            <a:off x="7393482"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1" name="Up Arrow 1">
            <a:extLst>
              <a:ext uri="{FF2B5EF4-FFF2-40B4-BE49-F238E27FC236}">
                <a16:creationId xmlns:a16="http://schemas.microsoft.com/office/drawing/2014/main" id="{A8D042B4-E838-4452-A675-1DC239C8783B}"/>
              </a:ext>
            </a:extLst>
          </p:cNvPr>
          <p:cNvSpPr/>
          <p:nvPr/>
        </p:nvSpPr>
        <p:spPr>
          <a:xfrm flipV="1">
            <a:off x="3743124" y="4657384"/>
            <a:ext cx="698079" cy="548640"/>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 name="Title 2"/>
          <p:cNvSpPr>
            <a:spLocks noGrp="1"/>
          </p:cNvSpPr>
          <p:nvPr>
            <p:ph type="title"/>
          </p:nvPr>
        </p:nvSpPr>
        <p:spPr>
          <a:xfrm>
            <a:off x="510762" y="657966"/>
            <a:ext cx="9052560" cy="521864"/>
          </a:xfrm>
          <a:noFill/>
        </p:spPr>
        <p:txBody>
          <a:bodyPr/>
          <a:lstStyle/>
          <a:p>
            <a:r>
              <a:rPr lang="en-US" dirty="0"/>
              <a:t>Long-Term Market Summary</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5" name="Text Placeholder 4"/>
          <p:cNvSpPr>
            <a:spLocks noGrp="1"/>
          </p:cNvSpPr>
          <p:nvPr>
            <p:ph type="body" sz="quarter" idx="14"/>
          </p:nvPr>
        </p:nvSpPr>
        <p:spPr>
          <a:xfrm>
            <a:off x="529813" y="1067438"/>
            <a:ext cx="8823326" cy="346075"/>
          </a:xfrm>
        </p:spPr>
        <p:txBody>
          <a:bodyPr/>
          <a:lstStyle/>
          <a:p>
            <a:pPr lvl="0"/>
            <a:r>
              <a:rPr lang="en-US" dirty="0"/>
              <a:t>Index returns as of March 31, 2023</a:t>
            </a:r>
          </a:p>
        </p:txBody>
      </p:sp>
      <p:sp>
        <p:nvSpPr>
          <p:cNvPr id="6" name="Text Placeholder 5"/>
          <p:cNvSpPr>
            <a:spLocks noGrp="1"/>
          </p:cNvSpPr>
          <p:nvPr>
            <p:ph type="body" sz="quarter" idx="15"/>
          </p:nvPr>
        </p:nvSpPr>
        <p:spPr>
          <a:xfrm>
            <a:off x="529812" y="7134371"/>
            <a:ext cx="8614188" cy="400050"/>
          </a:xfrm>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2023 S&amp;P Dow Jones Indices LLC, a division of S&amp;P Global. All rights reserved. Frank Russell Company is the source and owner of the trademarks, service marks, and copyrights related to the Russell Indexes. MSCI data © MSCI 2023, all rights reserved. Bloomberg data provided by Bloomberg.</a:t>
            </a:r>
          </a:p>
        </p:txBody>
      </p:sp>
      <p:pic>
        <p:nvPicPr>
          <p:cNvPr id="4" name="Picture Placeholder 4" descr="Graphical user interface, application&#10;&#10;Description automatically generated">
            <a:extLst>
              <a:ext uri="{FF2B5EF4-FFF2-40B4-BE49-F238E27FC236}">
                <a16:creationId xmlns:a16="http://schemas.microsoft.com/office/drawing/2014/main" id="{5A959DC6-66F7-4D0D-9D7D-5D36D81C1CC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a:extLst>
              <a:ext uri="{FF2B5EF4-FFF2-40B4-BE49-F238E27FC236}">
                <a16:creationId xmlns:a16="http://schemas.microsoft.com/office/drawing/2014/main" id="{73F9865B-BC63-41A0-884F-40271195247A}"/>
              </a:ext>
            </a:extLst>
          </p:cNvPr>
          <p:cNvCxnSpPr>
            <a:cxnSpLocks/>
          </p:cNvCxnSpPr>
          <p:nvPr/>
        </p:nvCxnSpPr>
        <p:spPr>
          <a:xfrm>
            <a:off x="9286628" y="4173581"/>
            <a:ext cx="0" cy="557981"/>
          </a:xfrm>
          <a:prstGeom prst="line">
            <a:avLst/>
          </a:prstGeom>
          <a:noFill/>
          <a:ln w="6350" cap="flat" cmpd="sng" algn="ctr">
            <a:solidFill>
              <a:srgbClr val="4D859E">
                <a:shade val="95000"/>
                <a:satMod val="105000"/>
              </a:srgbClr>
            </a:solidFill>
            <a:prstDash val="solid"/>
          </a:ln>
          <a:effectLst/>
        </p:spPr>
      </p:cxnSp>
      <p:cxnSp>
        <p:nvCxnSpPr>
          <p:cNvPr id="76" name="Straight Connector 75">
            <a:extLst>
              <a:ext uri="{FF2B5EF4-FFF2-40B4-BE49-F238E27FC236}">
                <a16:creationId xmlns:a16="http://schemas.microsoft.com/office/drawing/2014/main" id="{5D7FE720-B9B5-4C93-AA97-B4C31A239789}"/>
              </a:ext>
            </a:extLst>
          </p:cNvPr>
          <p:cNvCxnSpPr>
            <a:cxnSpLocks/>
          </p:cNvCxnSpPr>
          <p:nvPr/>
        </p:nvCxnSpPr>
        <p:spPr>
          <a:xfrm>
            <a:off x="8543290" y="4008984"/>
            <a:ext cx="0" cy="1289626"/>
          </a:xfrm>
          <a:prstGeom prst="line">
            <a:avLst/>
          </a:prstGeom>
          <a:noFill/>
          <a:ln w="6350" cap="flat" cmpd="sng" algn="ctr">
            <a:solidFill>
              <a:srgbClr val="4D859E">
                <a:shade val="95000"/>
                <a:satMod val="105000"/>
              </a:srgbClr>
            </a:solidFill>
            <a:prstDash val="solid"/>
          </a:ln>
          <a:effectLst/>
        </p:spPr>
      </p:cxnSp>
      <p:cxnSp>
        <p:nvCxnSpPr>
          <p:cNvPr id="57" name="Straight Connector 56">
            <a:extLst>
              <a:ext uri="{FF2B5EF4-FFF2-40B4-BE49-F238E27FC236}">
                <a16:creationId xmlns:a16="http://schemas.microsoft.com/office/drawing/2014/main" id="{02A91C9B-7998-4F42-99EB-899218667EEE}"/>
              </a:ext>
            </a:extLst>
          </p:cNvPr>
          <p:cNvCxnSpPr>
            <a:cxnSpLocks/>
          </p:cNvCxnSpPr>
          <p:nvPr/>
        </p:nvCxnSpPr>
        <p:spPr>
          <a:xfrm>
            <a:off x="3868932" y="4083398"/>
            <a:ext cx="0" cy="496103"/>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a:t>
            </a:r>
            <a:r>
              <a:rPr lang="en-US" dirty="0">
                <a:highlight>
                  <a:srgbClr val="FFFFFF"/>
                </a:highlight>
              </a:rPr>
              <a:t>Q1 2023</a:t>
            </a: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24124" y="6867600"/>
            <a:ext cx="9019669" cy="369277"/>
            <a:chOff x="524124" y="6775986"/>
            <a:chExt cx="9019669" cy="369277"/>
          </a:xfrm>
        </p:grpSpPr>
        <p:sp>
          <p:nvSpPr>
            <p:cNvPr id="59" name="TextBox 58">
              <a:extLst>
                <a:ext uri="{FF2B5EF4-FFF2-40B4-BE49-F238E27FC236}">
                  <a16:creationId xmlns:a16="http://schemas.microsoft.com/office/drawing/2014/main" id="{E1D965E7-6EE5-4026-A3C2-D120857AFD82}"/>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16154" y="6776905"/>
              <a:ext cx="892763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47" name="TextBox 1">
            <a:extLst>
              <a:ext uri="{FF2B5EF4-FFF2-40B4-BE49-F238E27FC236}">
                <a16:creationId xmlns:a16="http://schemas.microsoft.com/office/drawing/2014/main" id="{4B76768C-777C-4E96-B18D-FE7C0D6740DD}"/>
              </a:ext>
            </a:extLst>
          </p:cNvPr>
          <p:cNvSpPr txBox="1"/>
          <p:nvPr/>
        </p:nvSpPr>
        <p:spPr>
          <a:xfrm>
            <a:off x="620205" y="20820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Q1 2023</a:t>
            </a:r>
          </a:p>
        </p:txBody>
      </p:sp>
      <p:sp>
        <p:nvSpPr>
          <p:cNvPr id="49" name="TextBox 1">
            <a:extLst>
              <a:ext uri="{FF2B5EF4-FFF2-40B4-BE49-F238E27FC236}">
                <a16:creationId xmlns:a16="http://schemas.microsoft.com/office/drawing/2014/main" id="{13EEE37D-18E8-433E-9420-D70F08B2E180}"/>
              </a:ext>
            </a:extLst>
          </p:cNvPr>
          <p:cNvSpPr txBox="1"/>
          <p:nvPr/>
        </p:nvSpPr>
        <p:spPr>
          <a:xfrm>
            <a:off x="5455683" y="1533780"/>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(Q2 2022–Q1 2023)</a:t>
            </a:r>
          </a:p>
        </p:txBody>
      </p:sp>
      <p:cxnSp>
        <p:nvCxnSpPr>
          <p:cNvPr id="52" name="Straight Connector 51">
            <a:extLst>
              <a:ext uri="{FF2B5EF4-FFF2-40B4-BE49-F238E27FC236}">
                <a16:creationId xmlns:a16="http://schemas.microsoft.com/office/drawing/2014/main" id="{692AED4C-BCA2-4C2B-A124-1879D4BAAF89}"/>
              </a:ext>
            </a:extLst>
          </p:cNvPr>
          <p:cNvCxnSpPr>
            <a:cxnSpLocks/>
          </p:cNvCxnSpPr>
          <p:nvPr/>
        </p:nvCxnSpPr>
        <p:spPr>
          <a:xfrm>
            <a:off x="7302590" y="4217628"/>
            <a:ext cx="0" cy="2229781"/>
          </a:xfrm>
          <a:prstGeom prst="line">
            <a:avLst/>
          </a:prstGeom>
          <a:noFill/>
          <a:ln w="6350" cap="flat" cmpd="sng" algn="ctr">
            <a:solidFill>
              <a:srgbClr val="4D859E">
                <a:shade val="95000"/>
                <a:satMod val="105000"/>
              </a:srgbClr>
            </a:solidFill>
            <a:prstDash val="solid"/>
          </a:ln>
          <a:effectLst/>
        </p:spPr>
      </p:cxnSp>
      <p:cxnSp>
        <p:nvCxnSpPr>
          <p:cNvPr id="55" name="Straight Connector 54">
            <a:extLst>
              <a:ext uri="{FF2B5EF4-FFF2-40B4-BE49-F238E27FC236}">
                <a16:creationId xmlns:a16="http://schemas.microsoft.com/office/drawing/2014/main" id="{01E43C3B-A907-4C2D-9B01-7EE18A6706DC}"/>
              </a:ext>
            </a:extLst>
          </p:cNvPr>
          <p:cNvCxnSpPr>
            <a:cxnSpLocks/>
          </p:cNvCxnSpPr>
          <p:nvPr/>
        </p:nvCxnSpPr>
        <p:spPr>
          <a:xfrm>
            <a:off x="7624608" y="3745153"/>
            <a:ext cx="0" cy="1864151"/>
          </a:xfrm>
          <a:prstGeom prst="line">
            <a:avLst/>
          </a:prstGeom>
          <a:noFill/>
          <a:ln w="6350" cap="flat" cmpd="sng" algn="ctr">
            <a:solidFill>
              <a:srgbClr val="4D859E">
                <a:shade val="95000"/>
                <a:satMod val="105000"/>
              </a:srgbClr>
            </a:solidFill>
            <a:prstDash val="solid"/>
          </a:ln>
          <a:effectLst/>
        </p:spPr>
      </p:cxnSp>
      <p:cxnSp>
        <p:nvCxnSpPr>
          <p:cNvPr id="56" name="Straight Connector 55">
            <a:extLst>
              <a:ext uri="{FF2B5EF4-FFF2-40B4-BE49-F238E27FC236}">
                <a16:creationId xmlns:a16="http://schemas.microsoft.com/office/drawing/2014/main" id="{486AB509-26AF-42E6-9F52-78A1C824221F}"/>
              </a:ext>
            </a:extLst>
          </p:cNvPr>
          <p:cNvCxnSpPr>
            <a:cxnSpLocks/>
          </p:cNvCxnSpPr>
          <p:nvPr/>
        </p:nvCxnSpPr>
        <p:spPr>
          <a:xfrm>
            <a:off x="5711077" y="3703455"/>
            <a:ext cx="0" cy="1411788"/>
          </a:xfrm>
          <a:prstGeom prst="line">
            <a:avLst/>
          </a:prstGeom>
          <a:noFill/>
          <a:ln w="6350" cap="flat" cmpd="sng" algn="ctr">
            <a:solidFill>
              <a:srgbClr val="4D859E">
                <a:shade val="95000"/>
                <a:satMod val="105000"/>
              </a:srgbClr>
            </a:solidFill>
            <a:prstDash val="solid"/>
          </a:ln>
          <a:effectLst/>
        </p:spPr>
      </p:cxnSp>
      <p:cxnSp>
        <p:nvCxnSpPr>
          <p:cNvPr id="61" name="Straight Connector 60">
            <a:extLst>
              <a:ext uri="{FF2B5EF4-FFF2-40B4-BE49-F238E27FC236}">
                <a16:creationId xmlns:a16="http://schemas.microsoft.com/office/drawing/2014/main" id="{81CDA0F5-D06C-4AE4-919E-086C9DA2EDAF}"/>
              </a:ext>
            </a:extLst>
          </p:cNvPr>
          <p:cNvCxnSpPr>
            <a:cxnSpLocks/>
          </p:cNvCxnSpPr>
          <p:nvPr/>
        </p:nvCxnSpPr>
        <p:spPr>
          <a:xfrm>
            <a:off x="2338332" y="4083398"/>
            <a:ext cx="0" cy="2267814"/>
          </a:xfrm>
          <a:prstGeom prst="line">
            <a:avLst/>
          </a:prstGeom>
          <a:noFill/>
          <a:ln w="6350" cap="flat" cmpd="sng" algn="ctr">
            <a:solidFill>
              <a:srgbClr val="4D859E">
                <a:shade val="95000"/>
                <a:satMod val="105000"/>
              </a:srgbClr>
            </a:solidFill>
            <a:prstDash val="solid"/>
          </a:ln>
          <a:effectLst/>
        </p:spPr>
      </p:cxnSp>
      <p:cxnSp>
        <p:nvCxnSpPr>
          <p:cNvPr id="66" name="Straight Connector 65">
            <a:extLst>
              <a:ext uri="{FF2B5EF4-FFF2-40B4-BE49-F238E27FC236}">
                <a16:creationId xmlns:a16="http://schemas.microsoft.com/office/drawing/2014/main" id="{EF32B5C1-5E36-43AD-9514-C1E5750FB7AE}"/>
              </a:ext>
            </a:extLst>
          </p:cNvPr>
          <p:cNvCxnSpPr>
            <a:cxnSpLocks/>
          </p:cNvCxnSpPr>
          <p:nvPr/>
        </p:nvCxnSpPr>
        <p:spPr>
          <a:xfrm>
            <a:off x="2650445" y="4057356"/>
            <a:ext cx="0" cy="1814402"/>
          </a:xfrm>
          <a:prstGeom prst="line">
            <a:avLst/>
          </a:prstGeom>
          <a:noFill/>
          <a:ln w="6350" cap="flat" cmpd="sng" algn="ctr">
            <a:solidFill>
              <a:srgbClr val="4D859E">
                <a:shade val="95000"/>
                <a:satMod val="105000"/>
              </a:srgbClr>
            </a:solidFill>
            <a:prstDash val="solid"/>
          </a:ln>
          <a:effectLst/>
        </p:spPr>
      </p:cxnSp>
      <p:cxnSp>
        <p:nvCxnSpPr>
          <p:cNvPr id="93" name="Straight Connector 92">
            <a:extLst>
              <a:ext uri="{FF2B5EF4-FFF2-40B4-BE49-F238E27FC236}">
                <a16:creationId xmlns:a16="http://schemas.microsoft.com/office/drawing/2014/main" id="{AD366A7A-A3EB-4039-AB22-0A405FAD68E0}"/>
              </a:ext>
            </a:extLst>
          </p:cNvPr>
          <p:cNvCxnSpPr>
            <a:cxnSpLocks/>
          </p:cNvCxnSpPr>
          <p:nvPr/>
        </p:nvCxnSpPr>
        <p:spPr>
          <a:xfrm>
            <a:off x="4712016" y="4003275"/>
            <a:ext cx="0" cy="2043019"/>
          </a:xfrm>
          <a:prstGeom prst="line">
            <a:avLst/>
          </a:prstGeom>
          <a:noFill/>
          <a:ln w="6350" cap="flat" cmpd="sng" algn="ctr">
            <a:solidFill>
              <a:srgbClr val="4D859E">
                <a:shade val="95000"/>
                <a:satMod val="105000"/>
              </a:srgbClr>
            </a:solidFill>
            <a:prstDash val="solid"/>
          </a:ln>
          <a:effectLst/>
        </p:spPr>
      </p:cxnSp>
      <p:cxnSp>
        <p:nvCxnSpPr>
          <p:cNvPr id="94" name="Straight Connector 93">
            <a:extLst>
              <a:ext uri="{FF2B5EF4-FFF2-40B4-BE49-F238E27FC236}">
                <a16:creationId xmlns:a16="http://schemas.microsoft.com/office/drawing/2014/main" id="{A5503236-4FBA-4D98-AC53-0D573F28401D}"/>
              </a:ext>
            </a:extLst>
          </p:cNvPr>
          <p:cNvCxnSpPr>
            <a:cxnSpLocks/>
          </p:cNvCxnSpPr>
          <p:nvPr/>
        </p:nvCxnSpPr>
        <p:spPr>
          <a:xfrm>
            <a:off x="4322562" y="4028164"/>
            <a:ext cx="0" cy="2453399"/>
          </a:xfrm>
          <a:prstGeom prst="line">
            <a:avLst/>
          </a:prstGeom>
          <a:noFill/>
          <a:ln w="6350" cap="flat" cmpd="sng" algn="ctr">
            <a:solidFill>
              <a:srgbClr val="4D859E">
                <a:shade val="95000"/>
                <a:satMod val="105000"/>
              </a:srgbClr>
            </a:solidFill>
            <a:prstDash val="solid"/>
          </a:ln>
          <a:effectLst/>
        </p:spPr>
      </p:cxnSp>
      <p:cxnSp>
        <p:nvCxnSpPr>
          <p:cNvPr id="95" name="Straight Connector 94">
            <a:extLst>
              <a:ext uri="{FF2B5EF4-FFF2-40B4-BE49-F238E27FC236}">
                <a16:creationId xmlns:a16="http://schemas.microsoft.com/office/drawing/2014/main" id="{637E02D4-1ED2-4575-BCFA-604D02585278}"/>
              </a:ext>
            </a:extLst>
          </p:cNvPr>
          <p:cNvCxnSpPr>
            <a:cxnSpLocks/>
          </p:cNvCxnSpPr>
          <p:nvPr/>
        </p:nvCxnSpPr>
        <p:spPr>
          <a:xfrm>
            <a:off x="5253315" y="4076951"/>
            <a:ext cx="0" cy="1499695"/>
          </a:xfrm>
          <a:prstGeom prst="line">
            <a:avLst/>
          </a:prstGeom>
          <a:noFill/>
          <a:ln w="6350" cap="flat" cmpd="sng" algn="ctr">
            <a:solidFill>
              <a:srgbClr val="4D859E">
                <a:shade val="95000"/>
                <a:satMod val="105000"/>
              </a:srgbClr>
            </a:solidFill>
            <a:prstDash val="solid"/>
          </a:ln>
          <a:effectLst/>
        </p:spPr>
      </p:cxnSp>
      <p:cxnSp>
        <p:nvCxnSpPr>
          <p:cNvPr id="96" name="Straight Connector 95">
            <a:extLst>
              <a:ext uri="{FF2B5EF4-FFF2-40B4-BE49-F238E27FC236}">
                <a16:creationId xmlns:a16="http://schemas.microsoft.com/office/drawing/2014/main" id="{C5ADDB9A-889D-4058-BCD3-9C01BB025F74}"/>
              </a:ext>
            </a:extLst>
          </p:cNvPr>
          <p:cNvCxnSpPr>
            <a:cxnSpLocks/>
          </p:cNvCxnSpPr>
          <p:nvPr/>
        </p:nvCxnSpPr>
        <p:spPr>
          <a:xfrm>
            <a:off x="1453429" y="4132035"/>
            <a:ext cx="0" cy="1440958"/>
          </a:xfrm>
          <a:prstGeom prst="line">
            <a:avLst/>
          </a:prstGeom>
          <a:noFill/>
          <a:ln w="6350" cap="flat" cmpd="sng" algn="ctr">
            <a:solidFill>
              <a:srgbClr val="4D859E">
                <a:shade val="95000"/>
                <a:satMod val="105000"/>
              </a:srgbClr>
            </a:solidFill>
            <a:prstDash val="solid"/>
          </a:ln>
          <a:effectLst/>
        </p:spPr>
      </p:cxnSp>
      <p:cxnSp>
        <p:nvCxnSpPr>
          <p:cNvPr id="97" name="Straight Connector 96">
            <a:extLst>
              <a:ext uri="{FF2B5EF4-FFF2-40B4-BE49-F238E27FC236}">
                <a16:creationId xmlns:a16="http://schemas.microsoft.com/office/drawing/2014/main" id="{50854D69-B720-44EC-B309-28E7D26CF982}"/>
              </a:ext>
            </a:extLst>
          </p:cNvPr>
          <p:cNvCxnSpPr>
            <a:cxnSpLocks/>
          </p:cNvCxnSpPr>
          <p:nvPr/>
        </p:nvCxnSpPr>
        <p:spPr>
          <a:xfrm>
            <a:off x="1158255" y="4212005"/>
            <a:ext cx="0" cy="2125901"/>
          </a:xfrm>
          <a:prstGeom prst="line">
            <a:avLst/>
          </a:prstGeom>
          <a:noFill/>
          <a:ln w="6350" cap="flat" cmpd="sng" algn="ctr">
            <a:solidFill>
              <a:srgbClr val="4D859E">
                <a:shade val="95000"/>
                <a:satMod val="105000"/>
              </a:srgbClr>
            </a:solidFill>
            <a:prstDash val="solid"/>
          </a:ln>
          <a:effectLst/>
        </p:spPr>
      </p:cxnSp>
      <p:cxnSp>
        <p:nvCxnSpPr>
          <p:cNvPr id="100" name="Straight Connector 99">
            <a:extLst>
              <a:ext uri="{FF2B5EF4-FFF2-40B4-BE49-F238E27FC236}">
                <a16:creationId xmlns:a16="http://schemas.microsoft.com/office/drawing/2014/main" id="{3D412402-B836-4D99-8F22-6AA43296EA08}"/>
              </a:ext>
            </a:extLst>
          </p:cNvPr>
          <p:cNvCxnSpPr>
            <a:cxnSpLocks/>
          </p:cNvCxnSpPr>
          <p:nvPr/>
        </p:nvCxnSpPr>
        <p:spPr>
          <a:xfrm>
            <a:off x="1993696" y="4126159"/>
            <a:ext cx="0" cy="508762"/>
          </a:xfrm>
          <a:prstGeom prst="line">
            <a:avLst/>
          </a:prstGeom>
          <a:noFill/>
          <a:ln w="6350" cap="flat" cmpd="sng" algn="ctr">
            <a:solidFill>
              <a:srgbClr val="4D859E">
                <a:shade val="95000"/>
                <a:satMod val="105000"/>
              </a:srgbClr>
            </a:solidFill>
            <a:prstDash val="solid"/>
          </a:ln>
          <a:effectLst/>
        </p:spPr>
      </p:cxnSp>
      <p:sp>
        <p:nvSpPr>
          <p:cNvPr id="102" name="TextBox 101">
            <a:extLst>
              <a:ext uri="{FF2B5EF4-FFF2-40B4-BE49-F238E27FC236}">
                <a16:creationId xmlns:a16="http://schemas.microsoft.com/office/drawing/2014/main" id="{FC6970AB-E155-416F-8178-C251770ABFA7}"/>
              </a:ext>
            </a:extLst>
          </p:cNvPr>
          <p:cNvSpPr txBox="1"/>
          <p:nvPr/>
        </p:nvSpPr>
        <p:spPr>
          <a:xfrm>
            <a:off x="599790" y="6361845"/>
            <a:ext cx="1223786" cy="661720"/>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 Faces New Wave of Strikes as Workers Fight for Higher Pay”</a:t>
            </a:r>
          </a:p>
          <a:p>
            <a:pPr marL="41252" indent="-41252" defTabSz="913866" fontAlgn="base">
              <a:spcBef>
                <a:spcPct val="0"/>
              </a:spcBef>
              <a:spcAft>
                <a:spcPts val="600"/>
              </a:spcAft>
            </a:pPr>
            <a:endParaRPr lang="en-US" sz="800" dirty="0">
              <a:solidFill>
                <a:prstClr val="black"/>
              </a:solidFill>
            </a:endParaRPr>
          </a:p>
        </p:txBody>
      </p:sp>
      <p:sp>
        <p:nvSpPr>
          <p:cNvPr id="105" name="TextBox 104">
            <a:extLst>
              <a:ext uri="{FF2B5EF4-FFF2-40B4-BE49-F238E27FC236}">
                <a16:creationId xmlns:a16="http://schemas.microsoft.com/office/drawing/2014/main" id="{D114C5A2-1BA8-49C5-BEA8-55DE7A63A2A7}"/>
              </a:ext>
            </a:extLst>
          </p:cNvPr>
          <p:cNvSpPr txBox="1"/>
          <p:nvPr/>
        </p:nvSpPr>
        <p:spPr>
          <a:xfrm>
            <a:off x="1247826" y="5612024"/>
            <a:ext cx="1027225"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Closes 700 Points Higher on Signs of Slowing Wage Growth”</a:t>
            </a:r>
          </a:p>
        </p:txBody>
      </p:sp>
      <p:sp>
        <p:nvSpPr>
          <p:cNvPr id="108" name="TextBox 107">
            <a:extLst>
              <a:ext uri="{FF2B5EF4-FFF2-40B4-BE49-F238E27FC236}">
                <a16:creationId xmlns:a16="http://schemas.microsoft.com/office/drawing/2014/main" id="{6CD2D0AA-7DEF-4412-95C4-61597C9C6B44}"/>
              </a:ext>
            </a:extLst>
          </p:cNvPr>
          <p:cNvSpPr txBox="1"/>
          <p:nvPr/>
        </p:nvSpPr>
        <p:spPr>
          <a:xfrm>
            <a:off x="1615998" y="4663544"/>
            <a:ext cx="692466" cy="95410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“CEOs Say They Expect a US Recession, but Most Think It Will Be Short”</a:t>
            </a:r>
          </a:p>
        </p:txBody>
      </p:sp>
      <p:sp>
        <p:nvSpPr>
          <p:cNvPr id="114" name="TextBox 113">
            <a:extLst>
              <a:ext uri="{FF2B5EF4-FFF2-40B4-BE49-F238E27FC236}">
                <a16:creationId xmlns:a16="http://schemas.microsoft.com/office/drawing/2014/main" id="{31AEF16F-6633-48DC-9076-440C47394D8D}"/>
              </a:ext>
            </a:extLst>
          </p:cNvPr>
          <p:cNvSpPr txBox="1"/>
          <p:nvPr/>
        </p:nvSpPr>
        <p:spPr>
          <a:xfrm>
            <a:off x="1961330" y="6398053"/>
            <a:ext cx="1178672"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“Bright Start to Year for Bonds Eases Market Pressures”</a:t>
            </a:r>
          </a:p>
        </p:txBody>
      </p:sp>
      <p:sp>
        <p:nvSpPr>
          <p:cNvPr id="115" name="TextBox 114">
            <a:extLst>
              <a:ext uri="{FF2B5EF4-FFF2-40B4-BE49-F238E27FC236}">
                <a16:creationId xmlns:a16="http://schemas.microsoft.com/office/drawing/2014/main" id="{4219B951-08EE-4A8F-BDFC-DE9D6C0F250D}"/>
              </a:ext>
            </a:extLst>
          </p:cNvPr>
          <p:cNvSpPr txBox="1"/>
          <p:nvPr/>
        </p:nvSpPr>
        <p:spPr>
          <a:xfrm>
            <a:off x="2437814" y="5905542"/>
            <a:ext cx="138424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 Core Inflation Hits 4% for First Time in Four Decades”</a:t>
            </a:r>
          </a:p>
        </p:txBody>
      </p:sp>
      <p:sp>
        <p:nvSpPr>
          <p:cNvPr id="117" name="TextBox 116">
            <a:extLst>
              <a:ext uri="{FF2B5EF4-FFF2-40B4-BE49-F238E27FC236}">
                <a16:creationId xmlns:a16="http://schemas.microsoft.com/office/drawing/2014/main" id="{E53A950D-9DDD-4843-8A81-0B386846AB18}"/>
              </a:ext>
            </a:extLst>
          </p:cNvPr>
          <p:cNvSpPr txBox="1"/>
          <p:nvPr/>
        </p:nvSpPr>
        <p:spPr>
          <a:xfrm>
            <a:off x="2858412" y="5283751"/>
            <a:ext cx="957382"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Germany Approve Sending Tanks to Ukraine”</a:t>
            </a:r>
          </a:p>
        </p:txBody>
      </p:sp>
      <p:sp>
        <p:nvSpPr>
          <p:cNvPr id="119" name="TextBox 118">
            <a:extLst>
              <a:ext uri="{FF2B5EF4-FFF2-40B4-BE49-F238E27FC236}">
                <a16:creationId xmlns:a16="http://schemas.microsoft.com/office/drawing/2014/main" id="{A250B3ED-FEFC-427D-8209-0EE2FA0521BB}"/>
              </a:ext>
            </a:extLst>
          </p:cNvPr>
          <p:cNvSpPr txBox="1"/>
          <p:nvPr/>
        </p:nvSpPr>
        <p:spPr>
          <a:xfrm>
            <a:off x="3356732" y="4624035"/>
            <a:ext cx="936411"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“Eurozone Inflation Eases for Third Month as ECB Rate Rises Bite”</a:t>
            </a:r>
          </a:p>
        </p:txBody>
      </p:sp>
      <p:sp>
        <p:nvSpPr>
          <p:cNvPr id="120" name="TextBox 119">
            <a:extLst>
              <a:ext uri="{FF2B5EF4-FFF2-40B4-BE49-F238E27FC236}">
                <a16:creationId xmlns:a16="http://schemas.microsoft.com/office/drawing/2014/main" id="{21F5CDFE-06CC-4CB9-A8CD-E1A5A755FC07}"/>
              </a:ext>
            </a:extLst>
          </p:cNvPr>
          <p:cNvSpPr txBox="1"/>
          <p:nvPr/>
        </p:nvSpPr>
        <p:spPr>
          <a:xfrm>
            <a:off x="5151325" y="5612832"/>
            <a:ext cx="144154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“January PPI Report Shows Producer Prices Rose, Pointing to Persistent Inflation”</a:t>
            </a:r>
          </a:p>
        </p:txBody>
      </p:sp>
      <p:sp>
        <p:nvSpPr>
          <p:cNvPr id="121" name="TextBox 120">
            <a:extLst>
              <a:ext uri="{FF2B5EF4-FFF2-40B4-BE49-F238E27FC236}">
                <a16:creationId xmlns:a16="http://schemas.microsoft.com/office/drawing/2014/main" id="{F854D98F-ED82-42AD-B210-AD421B8E1F50}"/>
              </a:ext>
            </a:extLst>
          </p:cNvPr>
          <p:cNvSpPr txBox="1"/>
          <p:nvPr/>
        </p:nvSpPr>
        <p:spPr>
          <a:xfrm>
            <a:off x="4594678" y="6080110"/>
            <a:ext cx="1346145"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“S&amp;P 500 Turns In Worst Week So Far This Year”</a:t>
            </a:r>
          </a:p>
        </p:txBody>
      </p:sp>
      <p:sp>
        <p:nvSpPr>
          <p:cNvPr id="122" name="TextBox 121">
            <a:extLst>
              <a:ext uri="{FF2B5EF4-FFF2-40B4-BE49-F238E27FC236}">
                <a16:creationId xmlns:a16="http://schemas.microsoft.com/office/drawing/2014/main" id="{FC6DF5A3-A510-4F38-A76E-76E70038D5C9}"/>
              </a:ext>
            </a:extLst>
          </p:cNvPr>
          <p:cNvSpPr txBox="1"/>
          <p:nvPr/>
        </p:nvSpPr>
        <p:spPr>
          <a:xfrm>
            <a:off x="5429800" y="5147110"/>
            <a:ext cx="1382495"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Industrials Drop Nearly 700 Points on Interest-Rate Concerns”</a:t>
            </a:r>
          </a:p>
        </p:txBody>
      </p:sp>
      <p:sp>
        <p:nvSpPr>
          <p:cNvPr id="123" name="TextBox 122">
            <a:extLst>
              <a:ext uri="{FF2B5EF4-FFF2-40B4-BE49-F238E27FC236}">
                <a16:creationId xmlns:a16="http://schemas.microsoft.com/office/drawing/2014/main" id="{E3535D30-5093-4A10-A826-931DBF182123}"/>
              </a:ext>
            </a:extLst>
          </p:cNvPr>
          <p:cNvSpPr txBox="1"/>
          <p:nvPr/>
        </p:nvSpPr>
        <p:spPr>
          <a:xfrm>
            <a:off x="5900882" y="4553872"/>
            <a:ext cx="1215316"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 EU Reach Deal in Bid to Resolve Northern Ireland Trade Issue”</a:t>
            </a:r>
          </a:p>
        </p:txBody>
      </p:sp>
      <p:sp>
        <p:nvSpPr>
          <p:cNvPr id="124" name="TextBox 123">
            <a:extLst>
              <a:ext uri="{FF2B5EF4-FFF2-40B4-BE49-F238E27FC236}">
                <a16:creationId xmlns:a16="http://schemas.microsoft.com/office/drawing/2014/main" id="{C3131166-1C07-4050-8178-46EB428B8140}"/>
              </a:ext>
            </a:extLst>
          </p:cNvPr>
          <p:cNvSpPr txBox="1"/>
          <p:nvPr/>
        </p:nvSpPr>
        <p:spPr>
          <a:xfrm>
            <a:off x="3502009" y="6506951"/>
            <a:ext cx="1621508"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“Chinese Spy Balloon Shot Down Off US Coast”</a:t>
            </a:r>
          </a:p>
        </p:txBody>
      </p:sp>
      <p:cxnSp>
        <p:nvCxnSpPr>
          <p:cNvPr id="125" name="Straight Connector 124">
            <a:extLst>
              <a:ext uri="{FF2B5EF4-FFF2-40B4-BE49-F238E27FC236}">
                <a16:creationId xmlns:a16="http://schemas.microsoft.com/office/drawing/2014/main" id="{43479E92-27E8-43D0-A6AB-42B56A1384F1}"/>
              </a:ext>
            </a:extLst>
          </p:cNvPr>
          <p:cNvCxnSpPr>
            <a:cxnSpLocks/>
          </p:cNvCxnSpPr>
          <p:nvPr/>
        </p:nvCxnSpPr>
        <p:spPr>
          <a:xfrm>
            <a:off x="6300191" y="3959184"/>
            <a:ext cx="0" cy="576570"/>
          </a:xfrm>
          <a:prstGeom prst="line">
            <a:avLst/>
          </a:prstGeom>
          <a:noFill/>
          <a:ln w="6350" cap="flat" cmpd="sng" algn="ctr">
            <a:solidFill>
              <a:srgbClr val="4D859E">
                <a:shade val="95000"/>
                <a:satMod val="105000"/>
              </a:srgbClr>
            </a:solidFill>
            <a:prstDash val="solid"/>
          </a:ln>
          <a:effectLst/>
        </p:spPr>
      </p:cxnSp>
      <p:cxnSp>
        <p:nvCxnSpPr>
          <p:cNvPr id="127" name="Straight Connector 126">
            <a:extLst>
              <a:ext uri="{FF2B5EF4-FFF2-40B4-BE49-F238E27FC236}">
                <a16:creationId xmlns:a16="http://schemas.microsoft.com/office/drawing/2014/main" id="{89DB5EEC-F22D-48D7-A367-73DC32EEA03B}"/>
              </a:ext>
            </a:extLst>
          </p:cNvPr>
          <p:cNvCxnSpPr>
            <a:cxnSpLocks/>
          </p:cNvCxnSpPr>
          <p:nvPr/>
        </p:nvCxnSpPr>
        <p:spPr>
          <a:xfrm>
            <a:off x="7800846" y="3934840"/>
            <a:ext cx="0" cy="767538"/>
          </a:xfrm>
          <a:prstGeom prst="line">
            <a:avLst/>
          </a:prstGeom>
          <a:noFill/>
          <a:ln w="6350" cap="flat" cmpd="sng" algn="ctr">
            <a:solidFill>
              <a:srgbClr val="4D859E">
                <a:shade val="95000"/>
                <a:satMod val="105000"/>
              </a:srgbClr>
            </a:solidFill>
            <a:prstDash val="solid"/>
          </a:ln>
          <a:effectLst/>
        </p:spPr>
      </p:cxnSp>
      <p:sp>
        <p:nvSpPr>
          <p:cNvPr id="128" name="TextBox 127">
            <a:extLst>
              <a:ext uri="{FF2B5EF4-FFF2-40B4-BE49-F238E27FC236}">
                <a16:creationId xmlns:a16="http://schemas.microsoft.com/office/drawing/2014/main" id="{A4E2F83C-B602-4E15-83FE-846A035A3121}"/>
              </a:ext>
            </a:extLst>
          </p:cNvPr>
          <p:cNvSpPr txBox="1"/>
          <p:nvPr/>
        </p:nvSpPr>
        <p:spPr>
          <a:xfrm>
            <a:off x="6370597" y="6499562"/>
            <a:ext cx="1626195"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“Silicon Valley Bank Closed by Regulators; FDIC Takes Control”</a:t>
            </a:r>
          </a:p>
        </p:txBody>
      </p:sp>
      <p:sp>
        <p:nvSpPr>
          <p:cNvPr id="129" name="TextBox 128">
            <a:extLst>
              <a:ext uri="{FF2B5EF4-FFF2-40B4-BE49-F238E27FC236}">
                <a16:creationId xmlns:a16="http://schemas.microsoft.com/office/drawing/2014/main" id="{53A522E1-9BF9-480A-A380-1CA8C3C93670}"/>
              </a:ext>
            </a:extLst>
          </p:cNvPr>
          <p:cNvSpPr txBox="1"/>
          <p:nvPr/>
        </p:nvSpPr>
        <p:spPr>
          <a:xfrm>
            <a:off x="7381547" y="5643449"/>
            <a:ext cx="767473" cy="83099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“Saudis, Iran Restore Relations with Accord Brokered by China” </a:t>
            </a:r>
          </a:p>
        </p:txBody>
      </p:sp>
      <p:cxnSp>
        <p:nvCxnSpPr>
          <p:cNvPr id="130" name="Straight Connector 129">
            <a:extLst>
              <a:ext uri="{FF2B5EF4-FFF2-40B4-BE49-F238E27FC236}">
                <a16:creationId xmlns:a16="http://schemas.microsoft.com/office/drawing/2014/main" id="{2C4A9AA0-ED59-41C6-A428-F6896E13B22F}"/>
              </a:ext>
            </a:extLst>
          </p:cNvPr>
          <p:cNvCxnSpPr>
            <a:cxnSpLocks/>
          </p:cNvCxnSpPr>
          <p:nvPr/>
        </p:nvCxnSpPr>
        <p:spPr>
          <a:xfrm>
            <a:off x="8276419" y="3987085"/>
            <a:ext cx="0" cy="1978484"/>
          </a:xfrm>
          <a:prstGeom prst="line">
            <a:avLst/>
          </a:prstGeom>
          <a:noFill/>
          <a:ln w="6350" cap="flat" cmpd="sng" algn="ctr">
            <a:solidFill>
              <a:srgbClr val="4D859E">
                <a:shade val="95000"/>
                <a:satMod val="105000"/>
              </a:srgbClr>
            </a:solidFill>
            <a:prstDash val="solid"/>
          </a:ln>
          <a:effectLst/>
        </p:spPr>
      </p:cxnSp>
      <p:sp>
        <p:nvSpPr>
          <p:cNvPr id="131" name="TextBox 130">
            <a:extLst>
              <a:ext uri="{FF2B5EF4-FFF2-40B4-BE49-F238E27FC236}">
                <a16:creationId xmlns:a16="http://schemas.microsoft.com/office/drawing/2014/main" id="{F9BAD56B-3233-433C-96B3-6B96B1F51FB4}"/>
              </a:ext>
            </a:extLst>
          </p:cNvPr>
          <p:cNvSpPr txBox="1"/>
          <p:nvPr/>
        </p:nvSpPr>
        <p:spPr>
          <a:xfrm>
            <a:off x="7674477" y="4718238"/>
            <a:ext cx="566267" cy="1031051"/>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Crude Oil Slips below $70 a Barrel to 15-Month Lows”</a:t>
            </a:r>
          </a:p>
          <a:p>
            <a:pPr marL="41252" indent="-41252" defTabSz="913866" fontAlgn="base">
              <a:spcBef>
                <a:spcPct val="0"/>
              </a:spcBef>
              <a:spcAft>
                <a:spcPts val="600"/>
              </a:spcAft>
            </a:pPr>
            <a:endParaRPr lang="en-US" sz="800" dirty="0">
              <a:solidFill>
                <a:prstClr val="black"/>
              </a:solidFill>
            </a:endParaRPr>
          </a:p>
        </p:txBody>
      </p:sp>
      <p:cxnSp>
        <p:nvCxnSpPr>
          <p:cNvPr id="132" name="Straight Connector 131">
            <a:extLst>
              <a:ext uri="{FF2B5EF4-FFF2-40B4-BE49-F238E27FC236}">
                <a16:creationId xmlns:a16="http://schemas.microsoft.com/office/drawing/2014/main" id="{467DEB5B-DB61-4BC9-BB52-C40137E83569}"/>
              </a:ext>
            </a:extLst>
          </p:cNvPr>
          <p:cNvCxnSpPr>
            <a:cxnSpLocks/>
          </p:cNvCxnSpPr>
          <p:nvPr/>
        </p:nvCxnSpPr>
        <p:spPr>
          <a:xfrm>
            <a:off x="3168890" y="4035584"/>
            <a:ext cx="0" cy="1195422"/>
          </a:xfrm>
          <a:prstGeom prst="line">
            <a:avLst/>
          </a:prstGeom>
          <a:noFill/>
          <a:ln w="6350" cap="flat" cmpd="sng" algn="ctr">
            <a:solidFill>
              <a:srgbClr val="4D859E">
                <a:shade val="95000"/>
                <a:satMod val="105000"/>
              </a:srgbClr>
            </a:solidFill>
            <a:prstDash val="solid"/>
          </a:ln>
          <a:effectLst/>
        </p:spPr>
      </p:cxn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3748528880"/>
              </p:ext>
            </p:extLst>
          </p:nvPr>
        </p:nvGraphicFramePr>
        <p:xfrm>
          <a:off x="568528" y="2384465"/>
          <a:ext cx="8966218" cy="2033489"/>
        </p:xfrm>
        <a:graphic>
          <a:graphicData uri="http://schemas.openxmlformats.org/drawingml/2006/chart">
            <c:chart xmlns:c="http://schemas.openxmlformats.org/drawingml/2006/chart" xmlns:r="http://schemas.openxmlformats.org/officeDocument/2006/relationships" r:id="rId3"/>
          </a:graphicData>
        </a:graphic>
      </p:graphicFrame>
      <p:sp>
        <p:nvSpPr>
          <p:cNvPr id="58" name="TextBox 57">
            <a:extLst>
              <a:ext uri="{FF2B5EF4-FFF2-40B4-BE49-F238E27FC236}">
                <a16:creationId xmlns:a16="http://schemas.microsoft.com/office/drawing/2014/main" id="{B72663F6-25D6-4D1C-97C8-78041BDB5D25}"/>
              </a:ext>
            </a:extLst>
          </p:cNvPr>
          <p:cNvSpPr txBox="1"/>
          <p:nvPr/>
        </p:nvSpPr>
        <p:spPr>
          <a:xfrm>
            <a:off x="8218493" y="6007049"/>
            <a:ext cx="117188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“UBS Agrees to Buy Credit Suisse for More than $3 Billion”</a:t>
            </a:r>
          </a:p>
        </p:txBody>
      </p:sp>
      <p:sp>
        <p:nvSpPr>
          <p:cNvPr id="74" name="TextBox 73">
            <a:extLst>
              <a:ext uri="{FF2B5EF4-FFF2-40B4-BE49-F238E27FC236}">
                <a16:creationId xmlns:a16="http://schemas.microsoft.com/office/drawing/2014/main" id="{1331C4C3-5E43-4B79-BEFD-D460EF64DC4F}"/>
              </a:ext>
            </a:extLst>
          </p:cNvPr>
          <p:cNvSpPr txBox="1"/>
          <p:nvPr/>
        </p:nvSpPr>
        <p:spPr>
          <a:xfrm>
            <a:off x="8436806" y="5336864"/>
            <a:ext cx="1142172"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“Fed Boosts Rates by Quarter Point amid Bank Turmoil”</a:t>
            </a:r>
          </a:p>
        </p:txBody>
      </p:sp>
      <p:sp>
        <p:nvSpPr>
          <p:cNvPr id="75" name="TextBox 74">
            <a:extLst>
              <a:ext uri="{FF2B5EF4-FFF2-40B4-BE49-F238E27FC236}">
                <a16:creationId xmlns:a16="http://schemas.microsoft.com/office/drawing/2014/main" id="{19AFF223-E5CE-4003-85A6-2F7904D702A1}"/>
              </a:ext>
            </a:extLst>
          </p:cNvPr>
          <p:cNvSpPr txBox="1"/>
          <p:nvPr/>
        </p:nvSpPr>
        <p:spPr>
          <a:xfrm>
            <a:off x="8628228" y="4735036"/>
            <a:ext cx="90651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“Stocks Cap Wild Quarter to Notch Big Gains”</a:t>
            </a:r>
            <a:endParaRPr lang="da-DK" sz="800" dirty="0">
              <a:solidFill>
                <a:prstClr val="black"/>
              </a:solidFill>
            </a:endParaRPr>
          </a:p>
        </p:txBody>
      </p:sp>
      <p:sp>
        <p:nvSpPr>
          <p:cNvPr id="4" name="TextBox 3">
            <a:extLst>
              <a:ext uri="{FF2B5EF4-FFF2-40B4-BE49-F238E27FC236}">
                <a16:creationId xmlns:a16="http://schemas.microsoft.com/office/drawing/2014/main" id="{6A9EB7C1-A704-4CCF-AA2A-1A2BB0FF2C63}"/>
              </a:ext>
            </a:extLst>
          </p:cNvPr>
          <p:cNvSpPr txBox="1"/>
          <p:nvPr/>
        </p:nvSpPr>
        <p:spPr>
          <a:xfrm>
            <a:off x="9000365" y="4277602"/>
            <a:ext cx="579862" cy="141577"/>
          </a:xfrm>
          <a:prstGeom prst="rect">
            <a:avLst/>
          </a:prstGeom>
          <a:solidFill>
            <a:schemeClr val="bg1"/>
          </a:solidFill>
        </p:spPr>
        <p:txBody>
          <a:bodyPr wrap="square" tIns="0" bIns="18288" rtlCol="0">
            <a:spAutoFit/>
          </a:bodyPr>
          <a:lstStyle/>
          <a:p>
            <a:pPr algn="ctr"/>
            <a:r>
              <a:rPr lang="en-US" sz="800" dirty="0"/>
              <a:t>Mar 31</a:t>
            </a:r>
          </a:p>
        </p:txBody>
      </p:sp>
      <p:graphicFrame>
        <p:nvGraphicFramePr>
          <p:cNvPr id="18" name="Picture Placeholder 2">
            <a:extLst>
              <a:ext uri="{FF2B5EF4-FFF2-40B4-BE49-F238E27FC236}">
                <a16:creationId xmlns:a16="http://schemas.microsoft.com/office/drawing/2014/main" id="{15E3087B-EEAE-FBEA-303D-26B10887897B}"/>
              </a:ext>
            </a:extLst>
          </p:cNvPr>
          <p:cNvGraphicFramePr>
            <a:graphicFrameLocks/>
          </p:cNvGraphicFramePr>
          <p:nvPr>
            <p:extLst>
              <p:ext uri="{D42A27DB-BD31-4B8C-83A1-F6EECF244321}">
                <p14:modId xmlns:p14="http://schemas.microsoft.com/office/powerpoint/2010/main" val="2952104220"/>
              </p:ext>
            </p:extLst>
          </p:nvPr>
        </p:nvGraphicFramePr>
        <p:xfrm>
          <a:off x="5261761" y="1527967"/>
          <a:ext cx="4292905" cy="1088093"/>
        </p:xfrm>
        <a:graphic>
          <a:graphicData uri="http://schemas.openxmlformats.org/drawingml/2006/chart">
            <c:chart xmlns:c="http://schemas.openxmlformats.org/drawingml/2006/chart" xmlns:r="http://schemas.openxmlformats.org/officeDocument/2006/relationships" r:id="rId4"/>
          </a:graphicData>
        </a:graphic>
      </p:graphicFrame>
      <p:sp>
        <p:nvSpPr>
          <p:cNvPr id="53" name="TextBox 1">
            <a:extLst>
              <a:ext uri="{FF2B5EF4-FFF2-40B4-BE49-F238E27FC236}">
                <a16:creationId xmlns:a16="http://schemas.microsoft.com/office/drawing/2014/main" id="{AD1912CE-F88D-4CD5-8F89-7EA2CF11DE7E}"/>
              </a:ext>
            </a:extLst>
          </p:cNvPr>
          <p:cNvSpPr txBox="1"/>
          <p:nvPr/>
        </p:nvSpPr>
        <p:spPr>
          <a:xfrm>
            <a:off x="8516447" y="1808326"/>
            <a:ext cx="710232"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pic>
        <p:nvPicPr>
          <p:cNvPr id="7" name="Picture Placeholder 4" descr="Graphical user interface, application&#10;&#10;Description automatically generated">
            <a:extLst>
              <a:ext uri="{FF2B5EF4-FFF2-40B4-BE49-F238E27FC236}">
                <a16:creationId xmlns:a16="http://schemas.microsoft.com/office/drawing/2014/main" id="{6AD28A0E-96D1-E344-E559-03730577382A}"/>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66050" y="292100"/>
            <a:ext cx="1830388" cy="731838"/>
          </a:xfrm>
        </p:spPr>
      </p:pic>
    </p:spTree>
    <p:extLst>
      <p:ext uri="{BB962C8B-B14F-4D97-AF65-F5344CB8AC3E}">
        <p14:creationId xmlns:p14="http://schemas.microsoft.com/office/powerpoint/2010/main" val="241813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a:extLst>
              <a:ext uri="{FF2B5EF4-FFF2-40B4-BE49-F238E27FC236}">
                <a16:creationId xmlns:a16="http://schemas.microsoft.com/office/drawing/2014/main" id="{B250395D-E6B2-4973-AB80-AD66E85F905B}"/>
              </a:ext>
            </a:extLst>
          </p:cNvPr>
          <p:cNvCxnSpPr>
            <a:cxnSpLocks/>
          </p:cNvCxnSpPr>
          <p:nvPr/>
        </p:nvCxnSpPr>
        <p:spPr>
          <a:xfrm>
            <a:off x="3308143" y="3688967"/>
            <a:ext cx="0" cy="14254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398BE45-B204-4DB4-9118-9EB870C4013E}"/>
              </a:ext>
            </a:extLst>
          </p:cNvPr>
          <p:cNvCxnSpPr>
            <a:cxnSpLocks/>
          </p:cNvCxnSpPr>
          <p:nvPr/>
        </p:nvCxnSpPr>
        <p:spPr>
          <a:xfrm>
            <a:off x="8876255" y="4145764"/>
            <a:ext cx="0" cy="1705786"/>
          </a:xfrm>
          <a:prstGeom prst="line">
            <a:avLst/>
          </a:prstGeom>
          <a:noFill/>
          <a:ln w="6350" cap="flat" cmpd="sng" algn="ctr">
            <a:solidFill>
              <a:srgbClr val="4D859E">
                <a:shade val="95000"/>
                <a:satMod val="105000"/>
              </a:srgbClr>
            </a:solidFill>
            <a:prstDash val="solid"/>
          </a:ln>
          <a:effectLst/>
        </p:spPr>
      </p:cxnSp>
      <p:sp>
        <p:nvSpPr>
          <p:cNvPr id="2" name="Title 1"/>
          <p:cNvSpPr>
            <a:spLocks noGrp="1"/>
          </p:cNvSpPr>
          <p:nvPr>
            <p:ph type="title"/>
          </p:nvPr>
        </p:nvSpPr>
        <p:spPr>
          <a:xfrm>
            <a:off x="529812" y="657966"/>
            <a:ext cx="9052560" cy="521864"/>
          </a:xfrm>
          <a:noFill/>
        </p:spPr>
        <p:txBody>
          <a:bodyPr/>
          <a:lstStyle/>
          <a:p>
            <a:r>
              <a:rPr lang="en-US" dirty="0"/>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sp>
        <p:nvSpPr>
          <p:cNvPr id="11" name="Text Placeholder 10"/>
          <p:cNvSpPr>
            <a:spLocks noGrp="1"/>
          </p:cNvSpPr>
          <p:nvPr>
            <p:ph type="body" sz="quarter" idx="15"/>
          </p:nvPr>
        </p:nvSpPr>
        <p:spPr/>
        <p:txBody>
          <a:bodyPr/>
          <a:lstStyle/>
          <a:p>
            <a:r>
              <a:rPr lang="en-US" dirty="0"/>
              <a:t>Graph Source: MSCI ACWI Index (net dividends). MSCI data © MSCI 2023, all rights reserved. Index level based at 100 starting January 2000.</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dirty="0"/>
              <a:t>MSCI All Country World Index with selected headlines from past 12 months</a:t>
            </a:r>
          </a:p>
        </p:txBody>
      </p:sp>
      <p:grpSp>
        <p:nvGrpSpPr>
          <p:cNvPr id="49" name="Group 48">
            <a:extLst>
              <a:ext uri="{FF2B5EF4-FFF2-40B4-BE49-F238E27FC236}">
                <a16:creationId xmlns:a16="http://schemas.microsoft.com/office/drawing/2014/main" id="{00BBFCE2-9AD7-4939-BEF8-D78EA34E1014}"/>
              </a:ext>
            </a:extLst>
          </p:cNvPr>
          <p:cNvGrpSpPr/>
          <p:nvPr/>
        </p:nvGrpSpPr>
        <p:grpSpPr>
          <a:xfrm>
            <a:off x="524124" y="6867600"/>
            <a:ext cx="9112636" cy="369277"/>
            <a:chOff x="524124" y="6775986"/>
            <a:chExt cx="9112636" cy="369277"/>
          </a:xfrm>
        </p:grpSpPr>
        <p:sp>
          <p:nvSpPr>
            <p:cNvPr id="50" name="TextBox 49">
              <a:extLst>
                <a:ext uri="{FF2B5EF4-FFF2-40B4-BE49-F238E27FC236}">
                  <a16:creationId xmlns:a16="http://schemas.microsoft.com/office/drawing/2014/main" id="{5D03AD3F-366D-44EA-AA8E-37ABF2C852C9}"/>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51" name="Straight Connector 50">
              <a:extLst>
                <a:ext uri="{FF2B5EF4-FFF2-40B4-BE49-F238E27FC236}">
                  <a16:creationId xmlns:a16="http://schemas.microsoft.com/office/drawing/2014/main" id="{7F9194C2-14E0-4AFF-9FB7-4989035BD6DA}"/>
                </a:ext>
              </a:extLst>
            </p:cNvPr>
            <p:cNvCxnSpPr>
              <a:cxnSpLocks/>
            </p:cNvCxnSpPr>
            <p:nvPr/>
          </p:nvCxnSpPr>
          <p:spPr>
            <a:xfrm>
              <a:off x="620205" y="6775986"/>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56601C9-13A1-43E8-860C-913C6C9A73DD}"/>
              </a:ext>
            </a:extLst>
          </p:cNvPr>
          <p:cNvGrpSpPr/>
          <p:nvPr/>
        </p:nvGrpSpPr>
        <p:grpSpPr>
          <a:xfrm>
            <a:off x="5288989" y="1533780"/>
            <a:ext cx="4310743" cy="1091997"/>
            <a:chOff x="3965870" y="1564308"/>
            <a:chExt cx="4310743" cy="1091997"/>
          </a:xfrm>
        </p:grpSpPr>
        <p:grpSp>
          <p:nvGrpSpPr>
            <p:cNvPr id="6" name="Group 5">
              <a:extLst>
                <a:ext uri="{FF2B5EF4-FFF2-40B4-BE49-F238E27FC236}">
                  <a16:creationId xmlns:a16="http://schemas.microsoft.com/office/drawing/2014/main" id="{DFBF8092-3E4E-4782-B4B1-B4FA02D740B8}"/>
                </a:ext>
              </a:extLst>
            </p:cNvPr>
            <p:cNvGrpSpPr/>
            <p:nvPr/>
          </p:nvGrpSpPr>
          <p:grpSpPr>
            <a:xfrm>
              <a:off x="3965870" y="1564308"/>
              <a:ext cx="4310743" cy="1091997"/>
              <a:chOff x="3965870" y="1564308"/>
              <a:chExt cx="4310743" cy="1091997"/>
            </a:xfrm>
          </p:grpSpPr>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3917944467"/>
                  </p:ext>
                </p:extLst>
              </p:nvPr>
            </p:nvGraphicFramePr>
            <p:xfrm>
              <a:off x="3965870" y="1568212"/>
              <a:ext cx="4310743"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(2000–Q1 2023)</a:t>
                </a:r>
              </a:p>
            </p:txBody>
          </p:sp>
        </p:grpSp>
        <p:sp>
          <p:nvSpPr>
            <p:cNvPr id="64" name="TextBox 1">
              <a:extLst>
                <a:ext uri="{FF2B5EF4-FFF2-40B4-BE49-F238E27FC236}">
                  <a16:creationId xmlns:a16="http://schemas.microsoft.com/office/drawing/2014/main" id="{65C937AD-3845-4BBF-8FD0-5BE7CD2CD26D}"/>
                </a:ext>
              </a:extLst>
            </p:cNvPr>
            <p:cNvSpPr txBox="1"/>
            <p:nvPr/>
          </p:nvSpPr>
          <p:spPr>
            <a:xfrm>
              <a:off x="7615672" y="2142509"/>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cxnSp>
        <p:nvCxnSpPr>
          <p:cNvPr id="68" name="Straight Connector 67">
            <a:extLst>
              <a:ext uri="{FF2B5EF4-FFF2-40B4-BE49-F238E27FC236}">
                <a16:creationId xmlns:a16="http://schemas.microsoft.com/office/drawing/2014/main" id="{1A2369D9-91F5-4343-B21C-C344D7081F94}"/>
              </a:ext>
            </a:extLst>
          </p:cNvPr>
          <p:cNvCxnSpPr>
            <a:cxnSpLocks/>
          </p:cNvCxnSpPr>
          <p:nvPr/>
        </p:nvCxnSpPr>
        <p:spPr>
          <a:xfrm>
            <a:off x="7246031" y="4097057"/>
            <a:ext cx="0" cy="23915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146031E-4461-4E1B-987B-9B4E9E38ECF6}"/>
              </a:ext>
            </a:extLst>
          </p:cNvPr>
          <p:cNvCxnSpPr>
            <a:cxnSpLocks/>
          </p:cNvCxnSpPr>
          <p:nvPr/>
        </p:nvCxnSpPr>
        <p:spPr>
          <a:xfrm>
            <a:off x="2648578" y="4092126"/>
            <a:ext cx="0" cy="14872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8B87AFE-DE6A-4610-A3AB-BD7DAD342986}"/>
              </a:ext>
            </a:extLst>
          </p:cNvPr>
          <p:cNvCxnSpPr>
            <a:cxnSpLocks/>
          </p:cNvCxnSpPr>
          <p:nvPr/>
        </p:nvCxnSpPr>
        <p:spPr>
          <a:xfrm>
            <a:off x="4122974" y="3779192"/>
            <a:ext cx="0" cy="71931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23863AB-A9B3-4F2F-9BAF-668CA6F9030B}"/>
              </a:ext>
            </a:extLst>
          </p:cNvPr>
          <p:cNvCxnSpPr>
            <a:cxnSpLocks/>
          </p:cNvCxnSpPr>
          <p:nvPr/>
        </p:nvCxnSpPr>
        <p:spPr>
          <a:xfrm>
            <a:off x="893214" y="4036047"/>
            <a:ext cx="0" cy="23074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7AB699E-29CF-4D8B-8E4E-A3FC90AEF6DA}"/>
              </a:ext>
            </a:extLst>
          </p:cNvPr>
          <p:cNvCxnSpPr>
            <a:cxnSpLocks/>
          </p:cNvCxnSpPr>
          <p:nvPr/>
        </p:nvCxnSpPr>
        <p:spPr>
          <a:xfrm>
            <a:off x="1207498" y="3989030"/>
            <a:ext cx="0" cy="164565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2676CD-D518-47F1-87B8-B14626764A44}"/>
              </a:ext>
            </a:extLst>
          </p:cNvPr>
          <p:cNvCxnSpPr>
            <a:cxnSpLocks/>
          </p:cNvCxnSpPr>
          <p:nvPr/>
        </p:nvCxnSpPr>
        <p:spPr>
          <a:xfrm>
            <a:off x="1705214" y="3842038"/>
            <a:ext cx="0" cy="9698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125330B-AF7F-405D-8987-0E972556DDC3}"/>
              </a:ext>
            </a:extLst>
          </p:cNvPr>
          <p:cNvCxnSpPr>
            <a:cxnSpLocks/>
          </p:cNvCxnSpPr>
          <p:nvPr/>
        </p:nvCxnSpPr>
        <p:spPr>
          <a:xfrm>
            <a:off x="5675205" y="3907972"/>
            <a:ext cx="0" cy="152029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3CFF0F7-D2A9-427D-8509-C74C15603C81}"/>
              </a:ext>
            </a:extLst>
          </p:cNvPr>
          <p:cNvCxnSpPr>
            <a:cxnSpLocks/>
          </p:cNvCxnSpPr>
          <p:nvPr/>
        </p:nvCxnSpPr>
        <p:spPr>
          <a:xfrm>
            <a:off x="8347732" y="3955665"/>
            <a:ext cx="0" cy="243704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9D39FE2-9529-4482-9371-1040C88902F6}"/>
              </a:ext>
            </a:extLst>
          </p:cNvPr>
          <p:cNvCxnSpPr>
            <a:cxnSpLocks/>
          </p:cNvCxnSpPr>
          <p:nvPr/>
        </p:nvCxnSpPr>
        <p:spPr>
          <a:xfrm>
            <a:off x="7427634" y="4162914"/>
            <a:ext cx="0" cy="166686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6699E1E-1B10-4255-8DF5-317B12B08C6A}"/>
              </a:ext>
            </a:extLst>
          </p:cNvPr>
          <p:cNvCxnSpPr>
            <a:cxnSpLocks/>
          </p:cNvCxnSpPr>
          <p:nvPr/>
        </p:nvCxnSpPr>
        <p:spPr>
          <a:xfrm>
            <a:off x="6544890" y="3796857"/>
            <a:ext cx="0" cy="97127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89F20EC-A4E0-4DA4-9E3A-FDFBAAAB1518}"/>
              </a:ext>
            </a:extLst>
          </p:cNvPr>
          <p:cNvCxnSpPr>
            <a:cxnSpLocks/>
          </p:cNvCxnSpPr>
          <p:nvPr/>
        </p:nvCxnSpPr>
        <p:spPr>
          <a:xfrm>
            <a:off x="9118391" y="4094392"/>
            <a:ext cx="0" cy="1198801"/>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5E2F69F4-00F8-49A3-9B84-37D665C7FC90}"/>
              </a:ext>
            </a:extLst>
          </p:cNvPr>
          <p:cNvSpPr txBox="1"/>
          <p:nvPr/>
        </p:nvSpPr>
        <p:spPr>
          <a:xfrm>
            <a:off x="531673" y="6370555"/>
            <a:ext cx="1181355"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“Fed Raises Interest Rates for First Time since 2018”</a:t>
            </a:r>
          </a:p>
        </p:txBody>
      </p:sp>
      <p:sp>
        <p:nvSpPr>
          <p:cNvPr id="95" name="TextBox 94">
            <a:extLst>
              <a:ext uri="{FF2B5EF4-FFF2-40B4-BE49-F238E27FC236}">
                <a16:creationId xmlns:a16="http://schemas.microsoft.com/office/drawing/2014/main" id="{C0A7CE09-99D4-4DC4-92B8-798E0C12FCF9}"/>
              </a:ext>
            </a:extLst>
          </p:cNvPr>
          <p:cNvSpPr txBox="1"/>
          <p:nvPr/>
        </p:nvSpPr>
        <p:spPr>
          <a:xfrm>
            <a:off x="903843" y="5656469"/>
            <a:ext cx="1180952"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Mortgage Rates Hit 5% for First Time since 2011”</a:t>
            </a:r>
          </a:p>
        </p:txBody>
      </p:sp>
      <p:sp>
        <p:nvSpPr>
          <p:cNvPr id="96" name="TextBox 95">
            <a:extLst>
              <a:ext uri="{FF2B5EF4-FFF2-40B4-BE49-F238E27FC236}">
                <a16:creationId xmlns:a16="http://schemas.microsoft.com/office/drawing/2014/main" id="{9F86313E-0C5E-4A33-89AB-E8E64F8F1AB0}"/>
              </a:ext>
            </a:extLst>
          </p:cNvPr>
          <p:cNvSpPr txBox="1"/>
          <p:nvPr/>
        </p:nvSpPr>
        <p:spPr>
          <a:xfrm>
            <a:off x="3929986" y="6478875"/>
            <a:ext cx="1422801" cy="338554"/>
          </a:xfrm>
          <a:prstGeom prst="rect">
            <a:avLst/>
          </a:prstGeom>
          <a:noFill/>
        </p:spPr>
        <p:txBody>
          <a:bodyPr wrap="square" rtlCol="0">
            <a:spAutoFit/>
          </a:bodyPr>
          <a:lstStyle/>
          <a:p>
            <a:pPr marL="41252" indent="-41252" defTabSz="913866" fontAlgn="base">
              <a:spcBef>
                <a:spcPct val="0"/>
              </a:spcBef>
              <a:spcAft>
                <a:spcPts val="600"/>
              </a:spcAft>
            </a:pPr>
            <a:r>
              <a:rPr lang="en-US" sz="800" dirty="0"/>
              <a:t>“Liz Truss Is Appointed UK Prime Minister”</a:t>
            </a:r>
          </a:p>
        </p:txBody>
      </p:sp>
      <p:sp>
        <p:nvSpPr>
          <p:cNvPr id="97" name="TextBox 96">
            <a:extLst>
              <a:ext uri="{FF2B5EF4-FFF2-40B4-BE49-F238E27FC236}">
                <a16:creationId xmlns:a16="http://schemas.microsoft.com/office/drawing/2014/main" id="{56CDC652-6577-4E50-928A-78BE38782506}"/>
              </a:ext>
            </a:extLst>
          </p:cNvPr>
          <p:cNvSpPr txBox="1"/>
          <p:nvPr/>
        </p:nvSpPr>
        <p:spPr>
          <a:xfrm>
            <a:off x="1201945" y="4831528"/>
            <a:ext cx="898967"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“Stocks Extend Losing Streak to 5 Weeks”</a:t>
            </a:r>
          </a:p>
        </p:txBody>
      </p:sp>
      <p:sp>
        <p:nvSpPr>
          <p:cNvPr id="99" name="TextBox 98">
            <a:extLst>
              <a:ext uri="{FF2B5EF4-FFF2-40B4-BE49-F238E27FC236}">
                <a16:creationId xmlns:a16="http://schemas.microsoft.com/office/drawing/2014/main" id="{FF9BCC94-5997-47B5-8C1E-8F44C9647FD3}"/>
              </a:ext>
            </a:extLst>
          </p:cNvPr>
          <p:cNvSpPr txBox="1"/>
          <p:nvPr/>
        </p:nvSpPr>
        <p:spPr>
          <a:xfrm>
            <a:off x="1848239" y="6279823"/>
            <a:ext cx="103560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t>“S&amp;P 500, Nasdaq Add More than 6% for Week”</a:t>
            </a:r>
          </a:p>
        </p:txBody>
      </p:sp>
      <p:sp>
        <p:nvSpPr>
          <p:cNvPr id="101" name="TextBox 100">
            <a:extLst>
              <a:ext uri="{FF2B5EF4-FFF2-40B4-BE49-F238E27FC236}">
                <a16:creationId xmlns:a16="http://schemas.microsoft.com/office/drawing/2014/main" id="{C75A0913-484B-49C0-912B-3BF78462E22D}"/>
              </a:ext>
            </a:extLst>
          </p:cNvPr>
          <p:cNvSpPr txBox="1"/>
          <p:nvPr/>
        </p:nvSpPr>
        <p:spPr>
          <a:xfrm>
            <a:off x="2338252" y="5579378"/>
            <a:ext cx="1293952"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t>“Bond Slide Deepens; 10-Year US Treasury Yield Settles at Highest Level since 2011”</a:t>
            </a:r>
          </a:p>
        </p:txBody>
      </p:sp>
      <p:sp>
        <p:nvSpPr>
          <p:cNvPr id="102" name="TextBox 101">
            <a:extLst>
              <a:ext uri="{FF2B5EF4-FFF2-40B4-BE49-F238E27FC236}">
                <a16:creationId xmlns:a16="http://schemas.microsoft.com/office/drawing/2014/main" id="{5CC97C62-A0B5-46F8-95E8-B4F773B8EF63}"/>
              </a:ext>
            </a:extLst>
          </p:cNvPr>
          <p:cNvSpPr txBox="1"/>
          <p:nvPr/>
        </p:nvSpPr>
        <p:spPr>
          <a:xfrm>
            <a:off x="3497720" y="4529592"/>
            <a:ext cx="1074583"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t>“UK Inflation Tops 10%, Underlining Gloomy Outlook for Europe” </a:t>
            </a:r>
          </a:p>
        </p:txBody>
      </p:sp>
      <p:cxnSp>
        <p:nvCxnSpPr>
          <p:cNvPr id="105" name="Straight Connector 104">
            <a:extLst>
              <a:ext uri="{FF2B5EF4-FFF2-40B4-BE49-F238E27FC236}">
                <a16:creationId xmlns:a16="http://schemas.microsoft.com/office/drawing/2014/main" id="{886B8F9F-4BA2-4D01-B6CB-2391D99D050E}"/>
              </a:ext>
            </a:extLst>
          </p:cNvPr>
          <p:cNvCxnSpPr>
            <a:cxnSpLocks/>
          </p:cNvCxnSpPr>
          <p:nvPr/>
        </p:nvCxnSpPr>
        <p:spPr>
          <a:xfrm>
            <a:off x="2215915" y="4239116"/>
            <a:ext cx="0" cy="20113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C2B3FE9-63B3-4104-B9C7-939CB3D6769D}"/>
              </a:ext>
            </a:extLst>
          </p:cNvPr>
          <p:cNvCxnSpPr>
            <a:cxnSpLocks/>
          </p:cNvCxnSpPr>
          <p:nvPr/>
        </p:nvCxnSpPr>
        <p:spPr>
          <a:xfrm>
            <a:off x="7707848" y="4092126"/>
            <a:ext cx="0" cy="9208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D03B51E-0BAF-4FFC-BD47-F9E9A3DC9C6A}"/>
              </a:ext>
            </a:extLst>
          </p:cNvPr>
          <p:cNvCxnSpPr>
            <a:cxnSpLocks/>
          </p:cNvCxnSpPr>
          <p:nvPr/>
        </p:nvCxnSpPr>
        <p:spPr>
          <a:xfrm>
            <a:off x="9362106" y="3958327"/>
            <a:ext cx="0" cy="7084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11D2720-4085-4E77-A1A0-AC84FC33ED8C}"/>
              </a:ext>
            </a:extLst>
          </p:cNvPr>
          <p:cNvCxnSpPr>
            <a:cxnSpLocks/>
          </p:cNvCxnSpPr>
          <p:nvPr/>
        </p:nvCxnSpPr>
        <p:spPr>
          <a:xfrm>
            <a:off x="4584737" y="3935051"/>
            <a:ext cx="0" cy="25535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83FCFDC-02B0-44C7-A01E-E1C5C32A96DF}"/>
              </a:ext>
            </a:extLst>
          </p:cNvPr>
          <p:cNvCxnSpPr>
            <a:cxnSpLocks/>
          </p:cNvCxnSpPr>
          <p:nvPr/>
        </p:nvCxnSpPr>
        <p:spPr>
          <a:xfrm>
            <a:off x="5244494" y="4128155"/>
            <a:ext cx="0" cy="1824868"/>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1DE760C6-A4D0-4CF6-8E37-81CDD68AC8CD}"/>
              </a:ext>
            </a:extLst>
          </p:cNvPr>
          <p:cNvSpPr txBox="1"/>
          <p:nvPr/>
        </p:nvSpPr>
        <p:spPr>
          <a:xfrm>
            <a:off x="5330014" y="5471413"/>
            <a:ext cx="1834382" cy="461665"/>
          </a:xfrm>
          <a:prstGeom prst="rect">
            <a:avLst/>
          </a:prstGeom>
          <a:noFill/>
        </p:spPr>
        <p:txBody>
          <a:bodyPr wrap="square" rtlCol="0">
            <a:spAutoFit/>
          </a:bodyPr>
          <a:lstStyle/>
          <a:p>
            <a:pPr marL="41252" indent="-41252" defTabSz="913866" fontAlgn="base">
              <a:spcBef>
                <a:spcPct val="0"/>
              </a:spcBef>
              <a:spcAft>
                <a:spcPts val="600"/>
              </a:spcAft>
            </a:pPr>
            <a:r>
              <a:rPr lang="en-US" sz="800" dirty="0"/>
              <a:t>“Sunak Wins Vote to Become UK’s Next Prime Minister after Truss Resigns”</a:t>
            </a:r>
          </a:p>
        </p:txBody>
      </p:sp>
      <p:sp>
        <p:nvSpPr>
          <p:cNvPr id="118" name="TextBox 117">
            <a:extLst>
              <a:ext uri="{FF2B5EF4-FFF2-40B4-BE49-F238E27FC236}">
                <a16:creationId xmlns:a16="http://schemas.microsoft.com/office/drawing/2014/main" id="{3EDDF0F6-311C-49EE-B4FE-2DC9483E9035}"/>
              </a:ext>
            </a:extLst>
          </p:cNvPr>
          <p:cNvSpPr txBox="1"/>
          <p:nvPr/>
        </p:nvSpPr>
        <p:spPr>
          <a:xfrm>
            <a:off x="6040872" y="4770848"/>
            <a:ext cx="1047134" cy="584775"/>
          </a:xfrm>
          <a:prstGeom prst="rect">
            <a:avLst/>
          </a:prstGeom>
          <a:noFill/>
        </p:spPr>
        <p:txBody>
          <a:bodyPr wrap="square" rtlCol="0">
            <a:spAutoFit/>
          </a:bodyPr>
          <a:lstStyle/>
          <a:p>
            <a:pPr marL="41252" indent="-41252" defTabSz="913866" fontAlgn="base">
              <a:spcBef>
                <a:spcPct val="0"/>
              </a:spcBef>
              <a:spcAft>
                <a:spcPts val="600"/>
              </a:spcAft>
            </a:pPr>
            <a:r>
              <a:rPr lang="en-US" sz="800" dirty="0"/>
              <a:t>“US Treasury Yield Curve Inverts to Deepest Level since 1981”</a:t>
            </a:r>
          </a:p>
        </p:txBody>
      </p:sp>
      <p:sp>
        <p:nvSpPr>
          <p:cNvPr id="119" name="TextBox 118">
            <a:extLst>
              <a:ext uri="{FF2B5EF4-FFF2-40B4-BE49-F238E27FC236}">
                <a16:creationId xmlns:a16="http://schemas.microsoft.com/office/drawing/2014/main" id="{BF08F7CF-FD9F-45F9-807C-8C9D2ED5A485}"/>
              </a:ext>
            </a:extLst>
          </p:cNvPr>
          <p:cNvSpPr txBox="1"/>
          <p:nvPr/>
        </p:nvSpPr>
        <p:spPr>
          <a:xfrm>
            <a:off x="6544890" y="6486277"/>
            <a:ext cx="147143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Stocks Close Out Worst Year since 2008”</a:t>
            </a:r>
          </a:p>
        </p:txBody>
      </p:sp>
      <p:sp>
        <p:nvSpPr>
          <p:cNvPr id="120" name="TextBox 119">
            <a:extLst>
              <a:ext uri="{FF2B5EF4-FFF2-40B4-BE49-F238E27FC236}">
                <a16:creationId xmlns:a16="http://schemas.microsoft.com/office/drawing/2014/main" id="{5D9970D3-7229-40B2-9826-85918EB5E2CA}"/>
              </a:ext>
            </a:extLst>
          </p:cNvPr>
          <p:cNvSpPr txBox="1"/>
          <p:nvPr/>
        </p:nvSpPr>
        <p:spPr>
          <a:xfrm>
            <a:off x="4686688" y="5946437"/>
            <a:ext cx="124277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“OPEC+ Agrees to Biggest Oil Production Cut since Start of Pandemic”</a:t>
            </a:r>
          </a:p>
        </p:txBody>
      </p:sp>
      <p:sp>
        <p:nvSpPr>
          <p:cNvPr id="122" name="TextBox 121">
            <a:extLst>
              <a:ext uri="{FF2B5EF4-FFF2-40B4-BE49-F238E27FC236}">
                <a16:creationId xmlns:a16="http://schemas.microsoft.com/office/drawing/2014/main" id="{F66621CF-972D-448C-8ECB-1E3AB06EBB96}"/>
              </a:ext>
            </a:extLst>
          </p:cNvPr>
          <p:cNvSpPr txBox="1"/>
          <p:nvPr/>
        </p:nvSpPr>
        <p:spPr>
          <a:xfrm>
            <a:off x="7487100" y="5024342"/>
            <a:ext cx="801832"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 Core Inflation Hits 4% for First Time in Four Decades”</a:t>
            </a:r>
          </a:p>
        </p:txBody>
      </p:sp>
      <p:sp>
        <p:nvSpPr>
          <p:cNvPr id="123" name="TextBox 122">
            <a:extLst>
              <a:ext uri="{FF2B5EF4-FFF2-40B4-BE49-F238E27FC236}">
                <a16:creationId xmlns:a16="http://schemas.microsoft.com/office/drawing/2014/main" id="{1DFFA6CB-61CD-40CE-90C5-A3C1858EE76E}"/>
              </a:ext>
            </a:extLst>
          </p:cNvPr>
          <p:cNvSpPr txBox="1"/>
          <p:nvPr/>
        </p:nvSpPr>
        <p:spPr>
          <a:xfrm>
            <a:off x="7295705" y="5839558"/>
            <a:ext cx="920718"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“Dow Closes 700 Points Higher on Signs of Slowing Wage Growth”</a:t>
            </a:r>
          </a:p>
        </p:txBody>
      </p:sp>
      <p:sp>
        <p:nvSpPr>
          <p:cNvPr id="125" name="TextBox 124">
            <a:extLst>
              <a:ext uri="{FF2B5EF4-FFF2-40B4-BE49-F238E27FC236}">
                <a16:creationId xmlns:a16="http://schemas.microsoft.com/office/drawing/2014/main" id="{F2B8A97E-C628-4C1E-B789-4D46241A56A3}"/>
              </a:ext>
            </a:extLst>
          </p:cNvPr>
          <p:cNvSpPr txBox="1"/>
          <p:nvPr/>
        </p:nvSpPr>
        <p:spPr>
          <a:xfrm>
            <a:off x="8108063" y="6434523"/>
            <a:ext cx="1624778"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PPI Report Shows Producer Prices Rose, Pointing to Persistent Inflation”</a:t>
            </a:r>
          </a:p>
        </p:txBody>
      </p:sp>
      <p:sp>
        <p:nvSpPr>
          <p:cNvPr id="126" name="TextBox 125">
            <a:extLst>
              <a:ext uri="{FF2B5EF4-FFF2-40B4-BE49-F238E27FC236}">
                <a16:creationId xmlns:a16="http://schemas.microsoft.com/office/drawing/2014/main" id="{F44FC04A-83B1-455A-9FC8-F60EB45EA35D}"/>
              </a:ext>
            </a:extLst>
          </p:cNvPr>
          <p:cNvSpPr txBox="1"/>
          <p:nvPr/>
        </p:nvSpPr>
        <p:spPr>
          <a:xfrm>
            <a:off x="9206185" y="4666060"/>
            <a:ext cx="682863"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“Stocks Cap Wild Quarter to Notch Big Gains”</a:t>
            </a:r>
            <a:endParaRPr lang="da-DK" sz="800" dirty="0">
              <a:solidFill>
                <a:prstClr val="black"/>
              </a:solidFill>
            </a:endParaRPr>
          </a:p>
        </p:txBody>
      </p: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2183690656"/>
              </p:ext>
            </p:extLst>
          </p:nvPr>
        </p:nvGraphicFramePr>
        <p:xfrm>
          <a:off x="584484" y="2079173"/>
          <a:ext cx="9022975" cy="2362621"/>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620205" y="20816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(Q2 2022–Q1 2023)</a:t>
            </a:r>
          </a:p>
        </p:txBody>
      </p:sp>
      <p:sp>
        <p:nvSpPr>
          <p:cNvPr id="55" name="TextBox 54">
            <a:extLst>
              <a:ext uri="{FF2B5EF4-FFF2-40B4-BE49-F238E27FC236}">
                <a16:creationId xmlns:a16="http://schemas.microsoft.com/office/drawing/2014/main" id="{2B46E482-C4EA-4E9B-92AA-95D79A3C2EC0}"/>
              </a:ext>
            </a:extLst>
          </p:cNvPr>
          <p:cNvSpPr txBox="1"/>
          <p:nvPr/>
        </p:nvSpPr>
        <p:spPr>
          <a:xfrm>
            <a:off x="8622626" y="5920162"/>
            <a:ext cx="124200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“Silicon Valley Bank Closed by Regulators; FDIC Takes Control”</a:t>
            </a:r>
          </a:p>
        </p:txBody>
      </p:sp>
      <p:sp>
        <p:nvSpPr>
          <p:cNvPr id="57" name="TextBox 56">
            <a:extLst>
              <a:ext uri="{FF2B5EF4-FFF2-40B4-BE49-F238E27FC236}">
                <a16:creationId xmlns:a16="http://schemas.microsoft.com/office/drawing/2014/main" id="{E914CF2B-5067-4C93-9B17-83ED9DD965BC}"/>
              </a:ext>
            </a:extLst>
          </p:cNvPr>
          <p:cNvSpPr txBox="1"/>
          <p:nvPr/>
        </p:nvSpPr>
        <p:spPr>
          <a:xfrm>
            <a:off x="9152092" y="4297055"/>
            <a:ext cx="395728" cy="141577"/>
          </a:xfrm>
          <a:prstGeom prst="rect">
            <a:avLst/>
          </a:prstGeom>
          <a:solidFill>
            <a:schemeClr val="bg1"/>
          </a:solidFill>
        </p:spPr>
        <p:txBody>
          <a:bodyPr wrap="square" lIns="0" tIns="0" rIns="0" bIns="18288" rtlCol="0">
            <a:spAutoFit/>
          </a:bodyPr>
          <a:lstStyle/>
          <a:p>
            <a:pPr algn="ctr"/>
            <a:r>
              <a:rPr lang="en-US" sz="800" dirty="0"/>
              <a:t>Mar 31</a:t>
            </a:r>
          </a:p>
        </p:txBody>
      </p:sp>
      <p:sp>
        <p:nvSpPr>
          <p:cNvPr id="79" name="TextBox 78">
            <a:extLst>
              <a:ext uri="{FF2B5EF4-FFF2-40B4-BE49-F238E27FC236}">
                <a16:creationId xmlns:a16="http://schemas.microsoft.com/office/drawing/2014/main" id="{98A107CA-1175-4AA1-A390-459AF9D9E164}"/>
              </a:ext>
            </a:extLst>
          </p:cNvPr>
          <p:cNvSpPr txBox="1"/>
          <p:nvPr/>
        </p:nvSpPr>
        <p:spPr>
          <a:xfrm>
            <a:off x="8928815" y="5339821"/>
            <a:ext cx="960233"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“UBS Agrees to Buy Credit Suisse for More than $3 Billion”</a:t>
            </a:r>
          </a:p>
        </p:txBody>
      </p:sp>
      <p:sp>
        <p:nvSpPr>
          <p:cNvPr id="59" name="TextBox 58">
            <a:extLst>
              <a:ext uri="{FF2B5EF4-FFF2-40B4-BE49-F238E27FC236}">
                <a16:creationId xmlns:a16="http://schemas.microsoft.com/office/drawing/2014/main" id="{4BCE1A47-5D58-44B4-AF77-076F7BDB7981}"/>
              </a:ext>
            </a:extLst>
          </p:cNvPr>
          <p:cNvSpPr txBox="1"/>
          <p:nvPr/>
        </p:nvSpPr>
        <p:spPr>
          <a:xfrm>
            <a:off x="2886004" y="5138491"/>
            <a:ext cx="129395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t>“US Inflation Hits New Four-Decade High of 9.1%”</a:t>
            </a:r>
          </a:p>
        </p:txBody>
      </p:sp>
      <p:pic>
        <p:nvPicPr>
          <p:cNvPr id="4" name="Picture Placeholder 4" descr="Graphical user interface, application&#10;&#10;Description automatically generated">
            <a:extLst>
              <a:ext uri="{FF2B5EF4-FFF2-40B4-BE49-F238E27FC236}">
                <a16:creationId xmlns:a16="http://schemas.microsoft.com/office/drawing/2014/main" id="{907183B6-583E-68DC-527A-114724C80470}"/>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17231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AAAB514A-7F21-4419-950E-2EA4C4694CBD}"/>
              </a:ext>
            </a:extLst>
          </p:cNvPr>
          <p:cNvGraphicFramePr>
            <a:graphicFrameLocks noGrp="1"/>
          </p:cNvGraphicFramePr>
          <p:nvPr>
            <p:extLst>
              <p:ext uri="{D42A27DB-BD31-4B8C-83A1-F6EECF244321}">
                <p14:modId xmlns:p14="http://schemas.microsoft.com/office/powerpoint/2010/main" val="3488956474"/>
              </p:ext>
            </p:extLst>
          </p:nvPr>
        </p:nvGraphicFramePr>
        <p:xfrm>
          <a:off x="4720632" y="5040199"/>
          <a:ext cx="4727811" cy="1664761"/>
        </p:xfrm>
        <a:graphic>
          <a:graphicData uri="http://schemas.openxmlformats.org/drawingml/2006/table">
            <a:tbl>
              <a:tblPr>
                <a:tableStyleId>{5C22544A-7EE6-4342-B048-85BDC9FD1C3A}</a:tableStyleId>
              </a:tblPr>
              <a:tblGrid>
                <a:gridCol w="1129581">
                  <a:extLst>
                    <a:ext uri="{9D8B030D-6E8A-4147-A177-3AD203B41FA5}">
                      <a16:colId xmlns:a16="http://schemas.microsoft.com/office/drawing/2014/main" val="20000"/>
                    </a:ext>
                  </a:extLst>
                </a:gridCol>
                <a:gridCol w="719646">
                  <a:extLst>
                    <a:ext uri="{9D8B030D-6E8A-4147-A177-3AD203B41FA5}">
                      <a16:colId xmlns:a16="http://schemas.microsoft.com/office/drawing/2014/main" val="851030634"/>
                    </a:ext>
                  </a:extLst>
                </a:gridCol>
                <a:gridCol w="717703">
                  <a:extLst>
                    <a:ext uri="{9D8B030D-6E8A-4147-A177-3AD203B41FA5}">
                      <a16:colId xmlns:a16="http://schemas.microsoft.com/office/drawing/2014/main" val="20001"/>
                    </a:ext>
                  </a:extLst>
                </a:gridCol>
                <a:gridCol w="721589">
                  <a:extLst>
                    <a:ext uri="{9D8B030D-6E8A-4147-A177-3AD203B41FA5}">
                      <a16:colId xmlns:a16="http://schemas.microsoft.com/office/drawing/2014/main" val="20003"/>
                    </a:ext>
                  </a:extLst>
                </a:gridCol>
                <a:gridCol w="719646">
                  <a:extLst>
                    <a:ext uri="{9D8B030D-6E8A-4147-A177-3AD203B41FA5}">
                      <a16:colId xmlns:a16="http://schemas.microsoft.com/office/drawing/2014/main" val="20004"/>
                    </a:ext>
                  </a:extLst>
                </a:gridCol>
                <a:gridCol w="719646">
                  <a:extLst>
                    <a:ext uri="{9D8B030D-6E8A-4147-A177-3AD203B41FA5}">
                      <a16:colId xmlns:a16="http://schemas.microsoft.com/office/drawing/2014/main" val="20005"/>
                    </a:ext>
                  </a:extLst>
                </a:gridCol>
              </a:tblGrid>
              <a:tr h="135055">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8959" marT="8959" marB="0" anchor="b">
                    <a:noFill/>
                  </a:tcPr>
                </a:tc>
                <a:tc>
                  <a:txBody>
                    <a:bodyPr/>
                    <a:lstStyle/>
                    <a:p>
                      <a:pPr algn="ctr" fontAlgn="b"/>
                      <a:endParaRPr lang="en-GB" sz="800" b="0" i="1" u="none" strike="noStrike" dirty="0">
                        <a:solidFill>
                          <a:srgbClr val="000000"/>
                        </a:solidFill>
                        <a:effectLst/>
                        <a:latin typeface="+mn-lt"/>
                      </a:endParaRPr>
                    </a:p>
                  </a:txBody>
                  <a:tcPr marL="8959" marR="8959" marT="8959" marB="0" anchor="b">
                    <a:noFill/>
                  </a:tcPr>
                </a:tc>
                <a:tc gridSpan="3">
                  <a:txBody>
                    <a:bodyPr/>
                    <a:lstStyle/>
                    <a:p>
                      <a:pPr algn="ctr" fontAlgn="b"/>
                      <a:r>
                        <a:rPr lang="en-GB" sz="700" u="none" strike="noStrike" dirty="0">
                          <a:effectLst/>
                          <a:latin typeface="+mn-lt"/>
                        </a:rPr>
                        <a:t>Annualized</a:t>
                      </a:r>
                      <a:endParaRPr lang="en-GB" sz="500" b="0" i="0" u="none" strike="noStrike" dirty="0">
                        <a:solidFill>
                          <a:srgbClr val="000000"/>
                        </a:solidFill>
                        <a:effectLst/>
                        <a:latin typeface="+mn-lt"/>
                      </a:endParaRPr>
                    </a:p>
                  </a:txBody>
                  <a:tcPr marL="8959" marR="8959"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3524">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188026">
                <a:tc>
                  <a:txBody>
                    <a:bodyPr/>
                    <a:lstStyle/>
                    <a:p>
                      <a:pPr algn="l" fontAlgn="b"/>
                      <a:r>
                        <a:rPr lang="en-US" sz="900" b="0" i="0" u="none" strike="noStrike" kern="1200" dirty="0">
                          <a:solidFill>
                            <a:srgbClr val="000000"/>
                          </a:solidFill>
                          <a:effectLst/>
                          <a:latin typeface="+mn-lt"/>
                          <a:ea typeface="+mn-ea"/>
                          <a:cs typeface="+mn-cs"/>
                        </a:rPr>
                        <a:t>Large Growth</a:t>
                      </a:r>
                    </a:p>
                  </a:txBody>
                  <a:tcPr marL="46800" marR="7168" marT="7168" marB="0" anchor="ctr">
                    <a:noFill/>
                  </a:tcPr>
                </a:tc>
                <a:tc>
                  <a:txBody>
                    <a:bodyPr/>
                    <a:lstStyle/>
                    <a:p>
                      <a:pPr algn="ctr" fontAlgn="b"/>
                      <a:r>
                        <a:rPr lang="en-GB" sz="900" b="0" i="0" u="none" strike="noStrike" dirty="0">
                          <a:solidFill>
                            <a:schemeClr val="tx1"/>
                          </a:solidFill>
                          <a:effectLst/>
                          <a:latin typeface="+mn-lt"/>
                        </a:rPr>
                        <a:t>14.37</a:t>
                      </a:r>
                    </a:p>
                  </a:txBody>
                  <a:tcPr marL="0" marR="0" marT="0" marB="0" anchor="ctr">
                    <a:noFill/>
                  </a:tcPr>
                </a:tc>
                <a:tc>
                  <a:txBody>
                    <a:bodyPr/>
                    <a:lstStyle/>
                    <a:p>
                      <a:pPr algn="ctr" fontAlgn="b"/>
                      <a:r>
                        <a:rPr lang="en-GB" sz="900" b="0" i="0" u="none" strike="noStrike" dirty="0">
                          <a:solidFill>
                            <a:srgbClr val="C00000"/>
                          </a:solidFill>
                          <a:effectLst/>
                          <a:latin typeface="+mn-lt"/>
                        </a:rPr>
                        <a:t>-10.90</a:t>
                      </a:r>
                    </a:p>
                  </a:txBody>
                  <a:tcPr marL="0" marR="0" marT="0" marB="0" anchor="ctr">
                    <a:noFill/>
                  </a:tcPr>
                </a:tc>
                <a:tc>
                  <a:txBody>
                    <a:bodyPr/>
                    <a:lstStyle/>
                    <a:p>
                      <a:pPr algn="ctr" fontAlgn="b"/>
                      <a:r>
                        <a:rPr lang="en-GB" sz="900" b="0" i="0" u="none" strike="noStrike">
                          <a:solidFill>
                            <a:srgbClr val="000000"/>
                          </a:solidFill>
                          <a:effectLst/>
                          <a:latin typeface="+mn-lt"/>
                        </a:rPr>
                        <a:t>18.58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13.66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14.59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88026">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7.46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-8.39</a:t>
                      </a:r>
                    </a:p>
                  </a:txBody>
                  <a:tcPr marL="0" marR="0" marT="0" marB="0" anchor="ctr">
                    <a:noFill/>
                  </a:tcPr>
                </a:tc>
                <a:tc>
                  <a:txBody>
                    <a:bodyPr/>
                    <a:lstStyle/>
                    <a:p>
                      <a:pPr algn="ctr" fontAlgn="b"/>
                      <a:r>
                        <a:rPr lang="en-GB" sz="900" b="0" i="0" u="none" strike="noStrike">
                          <a:solidFill>
                            <a:srgbClr val="000000"/>
                          </a:solidFill>
                          <a:effectLst/>
                          <a:latin typeface="+mn-lt"/>
                        </a:rPr>
                        <a:t>18.55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10.87</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12.01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88026">
                <a:tc>
                  <a:txBody>
                    <a:bodyPr/>
                    <a:lstStyle/>
                    <a:p>
                      <a:pPr algn="l" fontAlgn="b"/>
                      <a:r>
                        <a:rPr lang="en-GB" sz="900" b="0" i="0" u="none" strike="noStrike" kern="1200">
                          <a:solidFill>
                            <a:srgbClr val="000000"/>
                          </a:solidFill>
                          <a:effectLst/>
                          <a:latin typeface="+mn-lt"/>
                          <a:ea typeface="+mn-ea"/>
                          <a:cs typeface="+mn-cs"/>
                        </a:rPr>
                        <a:t>Marketwide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7.18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-8.58</a:t>
                      </a:r>
                    </a:p>
                  </a:txBody>
                  <a:tcPr marL="0" marR="0" marT="0" marB="0" anchor="ctr">
                    <a:noFill/>
                  </a:tcPr>
                </a:tc>
                <a:tc>
                  <a:txBody>
                    <a:bodyPr/>
                    <a:lstStyle/>
                    <a:p>
                      <a:pPr algn="ctr" fontAlgn="b"/>
                      <a:r>
                        <a:rPr lang="en-GB" sz="900" b="0" i="0" u="none" strike="noStrike">
                          <a:solidFill>
                            <a:srgbClr val="000000"/>
                          </a:solidFill>
                          <a:effectLst/>
                          <a:latin typeface="+mn-lt"/>
                        </a:rPr>
                        <a:t>18.48</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10.45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11.73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88026">
                <a:tc>
                  <a:txBody>
                    <a:bodyPr/>
                    <a:lstStyle/>
                    <a:p>
                      <a:pPr algn="l" fontAlgn="b"/>
                      <a:r>
                        <a:rPr lang="en-GB" sz="900" b="0" i="0" u="none" strike="noStrike" kern="1200">
                          <a:solidFill>
                            <a:srgbClr val="000000"/>
                          </a:solidFill>
                          <a:effectLst/>
                          <a:latin typeface="+mn-lt"/>
                          <a:ea typeface="+mn-ea"/>
                          <a:cs typeface="+mn-cs"/>
                        </a:rPr>
                        <a:t>Small Growth</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6.07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C00000"/>
                          </a:solidFill>
                          <a:effectLst/>
                          <a:latin typeface="+mn-lt"/>
                        </a:rPr>
                        <a:t>-10.60</a:t>
                      </a:r>
                    </a:p>
                  </a:txBody>
                  <a:tcPr marL="0" marR="0" marT="0" marB="0" anchor="ctr">
                    <a:noFill/>
                  </a:tcPr>
                </a:tc>
                <a:tc>
                  <a:txBody>
                    <a:bodyPr/>
                    <a:lstStyle/>
                    <a:p>
                      <a:pPr algn="ctr" fontAlgn="b"/>
                      <a:r>
                        <a:rPr lang="en-GB" sz="900" b="0" i="0" u="none" strike="noStrike">
                          <a:solidFill>
                            <a:srgbClr val="000000"/>
                          </a:solidFill>
                          <a:effectLst/>
                          <a:latin typeface="+mn-lt"/>
                        </a:rPr>
                        <a:t>13.36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4.26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8.49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870949891"/>
                  </a:ext>
                </a:extLst>
              </a:tr>
              <a:tr h="188026">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2.74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-11.61</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17.51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4.71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8.04</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2582053661"/>
                  </a:ext>
                </a:extLst>
              </a:tr>
              <a:tr h="188026">
                <a:tc>
                  <a:txBody>
                    <a:bodyPr/>
                    <a:lstStyle/>
                    <a:p>
                      <a:pPr algn="l" fontAlgn="b"/>
                      <a:r>
                        <a:rPr lang="en-GB" sz="900" b="0" i="0" u="none" strike="noStrike" kern="1200">
                          <a:solidFill>
                            <a:srgbClr val="000000"/>
                          </a:solidFill>
                          <a:effectLst/>
                          <a:latin typeface="+mn-lt"/>
                          <a:ea typeface="+mn-ea"/>
                          <a:cs typeface="+mn-cs"/>
                        </a:rPr>
                        <a:t>Large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1.01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-5.91</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17.93</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7.50</a:t>
                      </a:r>
                    </a:p>
                  </a:txBody>
                  <a:tcPr marL="0" marR="0" marT="0" marB="0" anchor="ctr">
                    <a:noFill/>
                  </a:tcPr>
                </a:tc>
                <a:tc>
                  <a:txBody>
                    <a:bodyPr/>
                    <a:lstStyle/>
                    <a:p>
                      <a:pPr algn="ctr" fontAlgn="b"/>
                      <a:r>
                        <a:rPr lang="en-GB" sz="900" b="0" i="0" u="none" strike="noStrike">
                          <a:solidFill>
                            <a:srgbClr val="000000"/>
                          </a:solidFill>
                          <a:effectLst/>
                          <a:latin typeface="+mn-lt"/>
                        </a:rPr>
                        <a:t>9.13</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3023226617"/>
                  </a:ext>
                </a:extLst>
              </a:tr>
              <a:tr h="188026">
                <a:tc>
                  <a:txBody>
                    <a:bodyPr/>
                    <a:lstStyle/>
                    <a:p>
                      <a:pPr algn="l" fontAlgn="b"/>
                      <a:r>
                        <a:rPr lang="en-GB" sz="900" b="0" i="0" u="none" strike="noStrike" kern="1200">
                          <a:solidFill>
                            <a:srgbClr val="000000"/>
                          </a:solidFill>
                          <a:effectLst/>
                          <a:latin typeface="+mn-lt"/>
                          <a:ea typeface="+mn-ea"/>
                          <a:cs typeface="+mn-cs"/>
                        </a:rPr>
                        <a:t>Small 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kern="1200" dirty="0">
                          <a:solidFill>
                            <a:srgbClr val="C00000"/>
                          </a:solidFill>
                          <a:effectLst/>
                          <a:latin typeface="+mn-lt"/>
                          <a:ea typeface="+mn-ea"/>
                          <a:cs typeface="+mn-cs"/>
                        </a:rPr>
                        <a:t>-0.66</a:t>
                      </a:r>
                    </a:p>
                  </a:txBody>
                  <a:tcPr marL="0" marR="0" marT="0" marB="0" anchor="ctr">
                    <a:noFill/>
                  </a:tcPr>
                </a:tc>
                <a:tc>
                  <a:txBody>
                    <a:bodyPr/>
                    <a:lstStyle/>
                    <a:p>
                      <a:pPr algn="ctr" fontAlgn="b"/>
                      <a:r>
                        <a:rPr lang="en-GB" sz="900" b="0" i="0" u="none" strike="noStrike" dirty="0">
                          <a:solidFill>
                            <a:srgbClr val="C00000"/>
                          </a:solidFill>
                          <a:effectLst/>
                          <a:latin typeface="+mn-lt"/>
                        </a:rPr>
                        <a:t>-12.96</a:t>
                      </a:r>
                    </a:p>
                  </a:txBody>
                  <a:tcPr marL="0" marR="0" marT="0" marB="0" anchor="ctr">
                    <a:noFill/>
                  </a:tcPr>
                </a:tc>
                <a:tc>
                  <a:txBody>
                    <a:bodyPr/>
                    <a:lstStyle/>
                    <a:p>
                      <a:pPr algn="ctr" fontAlgn="b"/>
                      <a:r>
                        <a:rPr lang="en-GB" sz="900" b="0" i="0" u="none" strike="noStrike">
                          <a:solidFill>
                            <a:srgbClr val="000000"/>
                          </a:solidFill>
                          <a:effectLst/>
                          <a:latin typeface="+mn-lt"/>
                        </a:rPr>
                        <a:t>21.01</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4.55</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7.22</a:t>
                      </a:r>
                    </a:p>
                  </a:txBody>
                  <a:tcPr marL="0" marR="0" marT="0" marB="0" anchor="ctr">
                    <a:noFill/>
                  </a:tcPr>
                </a:tc>
                <a:extLst>
                  <a:ext uri="{0D108BD9-81ED-4DB2-BD59-A6C34878D82A}">
                    <a16:rowId xmlns:a16="http://schemas.microsoft.com/office/drawing/2014/main" val="3707886944"/>
                  </a:ext>
                </a:extLst>
              </a:tr>
            </a:tbl>
          </a:graphicData>
        </a:graphic>
      </p:graphicFrame>
      <p:sp>
        <p:nvSpPr>
          <p:cNvPr id="2" name="Title 1"/>
          <p:cNvSpPr>
            <a:spLocks noGrp="1"/>
          </p:cNvSpPr>
          <p:nvPr>
            <p:ph type="title"/>
          </p:nvPr>
        </p:nvSpPr>
        <p:spPr>
          <a:xfrm>
            <a:off x="520287" y="657966"/>
            <a:ext cx="9052560" cy="521864"/>
          </a:xfrm>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dirty="0"/>
          </a:p>
        </p:txBody>
      </p:sp>
      <p:sp>
        <p:nvSpPr>
          <p:cNvPr id="8" name="Text Placeholder 7"/>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2023, all rights reserved.</a:t>
            </a:r>
          </a:p>
        </p:txBody>
      </p:sp>
      <p:sp>
        <p:nvSpPr>
          <p:cNvPr id="14" name="Text Placeholder 13"/>
          <p:cNvSpPr>
            <a:spLocks noGrp="1"/>
          </p:cNvSpPr>
          <p:nvPr>
            <p:ph type="body" sz="quarter" idx="18"/>
          </p:nvPr>
        </p:nvSpPr>
        <p:spPr>
          <a:xfrm>
            <a:off x="540294" y="1771150"/>
            <a:ext cx="3195127" cy="2879714"/>
          </a:xfrm>
        </p:spPr>
        <p:txBody>
          <a:bodyPr/>
          <a:lstStyle/>
          <a:p>
            <a:r>
              <a:rPr lang="en-US" dirty="0"/>
              <a:t>The US equity market posted positive returns for the quarter and underperformed non-US developed markets, but outperformed emerging markets.</a:t>
            </a:r>
          </a:p>
          <a:p>
            <a:r>
              <a:rPr lang="en-US" dirty="0"/>
              <a:t>Value underperformed growth.</a:t>
            </a:r>
          </a:p>
          <a:p>
            <a:r>
              <a:rPr lang="en-US" dirty="0"/>
              <a:t>Small caps underperformed large caps.</a:t>
            </a:r>
          </a:p>
          <a:p>
            <a:r>
              <a:rPr lang="en-US" dirty="0"/>
              <a:t>REIT indices underperformed equity market indices.</a:t>
            </a:r>
          </a:p>
        </p:txBody>
      </p:sp>
      <p:graphicFrame>
        <p:nvGraphicFramePr>
          <p:cNvPr id="13" name="Chart 12"/>
          <p:cNvGraphicFramePr/>
          <p:nvPr>
            <p:extLst>
              <p:ext uri="{D42A27DB-BD31-4B8C-83A1-F6EECF244321}">
                <p14:modId xmlns:p14="http://schemas.microsoft.com/office/powerpoint/2010/main" val="2100619700"/>
              </p:ext>
            </p:extLst>
          </p:nvPr>
        </p:nvGraphicFramePr>
        <p:xfrm>
          <a:off x="1032420" y="4817687"/>
          <a:ext cx="3441593" cy="19865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extLst>
              <p:ext uri="{D42A27DB-BD31-4B8C-83A1-F6EECF244321}">
                <p14:modId xmlns:p14="http://schemas.microsoft.com/office/powerpoint/2010/main" val="348169931"/>
              </p:ext>
            </p:extLst>
          </p:nvPr>
        </p:nvGraphicFramePr>
        <p:xfrm>
          <a:off x="4592096" y="2120202"/>
          <a:ext cx="5242568" cy="2192722"/>
        </p:xfrm>
        <a:graphic>
          <a:graphicData uri="http://schemas.openxmlformats.org/drawingml/2006/chart">
            <c:chart xmlns:c="http://schemas.openxmlformats.org/drawingml/2006/chart" xmlns:r="http://schemas.openxmlformats.org/officeDocument/2006/relationships" r:id="rId4"/>
          </a:graphicData>
        </a:graphic>
      </p:graphicFrame>
      <p:grpSp>
        <p:nvGrpSpPr>
          <p:cNvPr id="12" name="Group 11">
            <a:extLst>
              <a:ext uri="{FF2B5EF4-FFF2-40B4-BE49-F238E27FC236}">
                <a16:creationId xmlns:a16="http://schemas.microsoft.com/office/drawing/2014/main" id="{96E7A299-7A58-4436-B74F-573F099D4EB3}"/>
              </a:ext>
            </a:extLst>
          </p:cNvPr>
          <p:cNvGrpSpPr/>
          <p:nvPr/>
        </p:nvGrpSpPr>
        <p:grpSpPr>
          <a:xfrm>
            <a:off x="539264" y="4790391"/>
            <a:ext cx="3771481" cy="404896"/>
            <a:chOff x="539264" y="4790391"/>
            <a:chExt cx="3771481" cy="404896"/>
          </a:xfrm>
        </p:grpSpPr>
        <p:cxnSp>
          <p:nvCxnSpPr>
            <p:cNvPr id="5" name="Straight Connector 4"/>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grpSp>
        <p:nvGrpSpPr>
          <p:cNvPr id="11" name="Group 10">
            <a:extLst>
              <a:ext uri="{FF2B5EF4-FFF2-40B4-BE49-F238E27FC236}">
                <a16:creationId xmlns:a16="http://schemas.microsoft.com/office/drawing/2014/main" id="{40805EBB-D870-4E3B-8868-3513B10251C1}"/>
              </a:ext>
            </a:extLst>
          </p:cNvPr>
          <p:cNvGrpSpPr/>
          <p:nvPr/>
        </p:nvGrpSpPr>
        <p:grpSpPr>
          <a:xfrm>
            <a:off x="4635169" y="1798133"/>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1B663D57-9BB6-473E-B75B-ED5397B553C3}"/>
              </a:ext>
            </a:extLst>
          </p:cNvPr>
          <p:cNvGrpSpPr/>
          <p:nvPr/>
        </p:nvGrpSpPr>
        <p:grpSpPr>
          <a:xfrm>
            <a:off x="4637281" y="4790616"/>
            <a:ext cx="4811519" cy="355735"/>
            <a:chOff x="4637281" y="4790616"/>
            <a:chExt cx="4811519" cy="355735"/>
          </a:xfrm>
        </p:grpSpPr>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21" name="Straight Connector 20">
              <a:extLst>
                <a:ext uri="{FF2B5EF4-FFF2-40B4-BE49-F238E27FC236}">
                  <a16:creationId xmlns:a16="http://schemas.microsoft.com/office/drawing/2014/main" id="{1B0FD3D1-3D51-48D0-9EB5-5992704C1CEE}"/>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3" name="Picture Placeholder 4" descr="Graphical user interface, application&#10;&#10;Description automatically generated">
            <a:extLst>
              <a:ext uri="{FF2B5EF4-FFF2-40B4-BE49-F238E27FC236}">
                <a16:creationId xmlns:a16="http://schemas.microsoft.com/office/drawing/2014/main" id="{985085AB-9B97-3930-E512-ECABB8BBE4AC}"/>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48607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5F18054B-9DB1-42E8-AF28-F72475E6FDE3}"/>
              </a:ext>
            </a:extLst>
          </p:cNvPr>
          <p:cNvGrpSpPr/>
          <p:nvPr/>
        </p:nvGrpSpPr>
        <p:grpSpPr>
          <a:xfrm>
            <a:off x="4637281" y="4790616"/>
            <a:ext cx="4811519" cy="355735"/>
            <a:chOff x="4637281" y="4790616"/>
            <a:chExt cx="4811519" cy="355735"/>
          </a:xfrm>
        </p:grpSpPr>
        <p:sp>
          <p:nvSpPr>
            <p:cNvPr id="45" name="Content Placeholder 23">
              <a:extLst>
                <a:ext uri="{FF2B5EF4-FFF2-40B4-BE49-F238E27FC236}">
                  <a16:creationId xmlns:a16="http://schemas.microsoft.com/office/drawing/2014/main" id="{6DAAF801-952A-4853-BAB7-945C556F3005}"/>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46" name="Straight Connector 45">
              <a:extLst>
                <a:ext uri="{FF2B5EF4-FFF2-40B4-BE49-F238E27FC236}">
                  <a16:creationId xmlns:a16="http://schemas.microsoft.com/office/drawing/2014/main" id="{165E812F-2688-450D-B189-FA7F12E9DD33}"/>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9" name="Table 48">
            <a:extLst>
              <a:ext uri="{FF2B5EF4-FFF2-40B4-BE49-F238E27FC236}">
                <a16:creationId xmlns:a16="http://schemas.microsoft.com/office/drawing/2014/main" id="{85DA3895-B5DD-47C7-9B90-1D1F4B156024}"/>
              </a:ext>
            </a:extLst>
          </p:cNvPr>
          <p:cNvGraphicFramePr>
            <a:graphicFrameLocks noGrp="1"/>
          </p:cNvGraphicFramePr>
          <p:nvPr>
            <p:extLst>
              <p:ext uri="{D42A27DB-BD31-4B8C-83A1-F6EECF244321}">
                <p14:modId xmlns:p14="http://schemas.microsoft.com/office/powerpoint/2010/main" val="11477717"/>
              </p:ext>
            </p:extLst>
          </p:nvPr>
        </p:nvGraphicFramePr>
        <p:xfrm>
          <a:off x="4725671" y="5064296"/>
          <a:ext cx="4723128" cy="1200497"/>
        </p:xfrm>
        <a:graphic>
          <a:graphicData uri="http://schemas.openxmlformats.org/drawingml/2006/table">
            <a:tbl>
              <a:tblPr>
                <a:tableStyleId>{5C22544A-7EE6-4342-B048-85BDC9FD1C3A}</a:tableStyleId>
              </a:tblPr>
              <a:tblGrid>
                <a:gridCol w="1128463">
                  <a:extLst>
                    <a:ext uri="{9D8B030D-6E8A-4147-A177-3AD203B41FA5}">
                      <a16:colId xmlns:a16="http://schemas.microsoft.com/office/drawing/2014/main" val="20000"/>
                    </a:ext>
                  </a:extLst>
                </a:gridCol>
                <a:gridCol w="718933">
                  <a:extLst>
                    <a:ext uri="{9D8B030D-6E8A-4147-A177-3AD203B41FA5}">
                      <a16:colId xmlns:a16="http://schemas.microsoft.com/office/drawing/2014/main" val="851030634"/>
                    </a:ext>
                  </a:extLst>
                </a:gridCol>
                <a:gridCol w="718933">
                  <a:extLst>
                    <a:ext uri="{9D8B030D-6E8A-4147-A177-3AD203B41FA5}">
                      <a16:colId xmlns:a16="http://schemas.microsoft.com/office/drawing/2014/main" val="20001"/>
                    </a:ext>
                  </a:extLst>
                </a:gridCol>
                <a:gridCol w="718933">
                  <a:extLst>
                    <a:ext uri="{9D8B030D-6E8A-4147-A177-3AD203B41FA5}">
                      <a16:colId xmlns:a16="http://schemas.microsoft.com/office/drawing/2014/main" val="20003"/>
                    </a:ext>
                  </a:extLst>
                </a:gridCol>
                <a:gridCol w="718933">
                  <a:extLst>
                    <a:ext uri="{9D8B030D-6E8A-4147-A177-3AD203B41FA5}">
                      <a16:colId xmlns:a16="http://schemas.microsoft.com/office/drawing/2014/main" val="20004"/>
                    </a:ext>
                  </a:extLst>
                </a:gridCol>
                <a:gridCol w="718933">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7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 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1897">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noFill/>
                  </a:tcPr>
                </a:tc>
                <a:tc>
                  <a:txBody>
                    <a:bodyPr/>
                    <a:lstStyle/>
                    <a:p>
                      <a:pPr algn="ctr" fontAlgn="b"/>
                      <a:r>
                        <a:rPr lang="en-GB" sz="900" b="0" i="0" u="none" strike="noStrike">
                          <a:solidFill>
                            <a:schemeClr val="tx1"/>
                          </a:solidFill>
                          <a:effectLst/>
                          <a:latin typeface="+mn-lt"/>
                        </a:rPr>
                        <a:t>10.49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-4.04</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11.15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4.96</a:t>
                      </a:r>
                      <a:endParaRPr lang="en-GB" sz="900" b="0" i="0" u="none" strike="noStrike" dirty="0">
                        <a:solidFill>
                          <a:srgbClr val="0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5.77</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8.02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-2.74</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13.49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3.80</a:t>
                      </a:r>
                    </a:p>
                  </a:txBody>
                  <a:tcPr marL="0" marR="0" marT="0" marB="0" anchor="ctr">
                    <a:noFill/>
                  </a:tcPr>
                </a:tc>
                <a:tc>
                  <a:txBody>
                    <a:bodyPr/>
                    <a:lstStyle/>
                    <a:p>
                      <a:pPr algn="ctr" fontAlgn="b"/>
                      <a:r>
                        <a:rPr lang="en-GB" sz="900" b="0" i="0" u="none" strike="noStrike">
                          <a:solidFill>
                            <a:srgbClr val="000000"/>
                          </a:solidFill>
                          <a:effectLst/>
                          <a:latin typeface="+mn-lt"/>
                        </a:rPr>
                        <a:t>4.91</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5.63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-1.85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15.32</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2.18</a:t>
                      </a:r>
                    </a:p>
                  </a:txBody>
                  <a:tcPr marL="0" marR="0" marT="0" marB="0" anchor="ctr">
                    <a:noFill/>
                  </a:tcPr>
                </a:tc>
                <a:tc>
                  <a:txBody>
                    <a:bodyPr/>
                    <a:lstStyle/>
                    <a:p>
                      <a:pPr algn="ctr" fontAlgn="b"/>
                      <a:r>
                        <a:rPr lang="en-GB" sz="900" b="0" i="0" u="none" strike="noStrike" dirty="0">
                          <a:solidFill>
                            <a:srgbClr val="000000"/>
                          </a:solidFill>
                          <a:effectLst/>
                          <a:latin typeface="+mn-lt"/>
                        </a:rPr>
                        <a:t>3.80</a:t>
                      </a: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4.99</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-10.13</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13.43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1.54</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rgbClr val="000000"/>
                          </a:solidFill>
                          <a:effectLst/>
                          <a:latin typeface="+mn-lt"/>
                        </a:rPr>
                        <a:t>5.54</a:t>
                      </a:r>
                    </a:p>
                  </a:txBody>
                  <a:tcPr marL="0" marR="0" marT="0" marB="0" anchor="ctr">
                    <a:noFill/>
                  </a:tcPr>
                </a:tc>
                <a:extLst>
                  <a:ext uri="{0D108BD9-81ED-4DB2-BD59-A6C34878D82A}">
                    <a16:rowId xmlns:a16="http://schemas.microsoft.com/office/drawing/2014/main" val="1870949891"/>
                  </a:ext>
                </a:extLst>
              </a:tr>
            </a:tbl>
          </a:graphicData>
        </a:graphic>
      </p:graphicFrame>
      <p:graphicFrame>
        <p:nvGraphicFramePr>
          <p:cNvPr id="35" name="Chart 34">
            <a:extLst>
              <a:ext uri="{FF2B5EF4-FFF2-40B4-BE49-F238E27FC236}">
                <a16:creationId xmlns:a16="http://schemas.microsoft.com/office/drawing/2014/main" id="{379B7EDD-C1D6-4385-8814-97FC169FC92B}"/>
              </a:ext>
            </a:extLst>
          </p:cNvPr>
          <p:cNvGraphicFramePr/>
          <p:nvPr>
            <p:extLst>
              <p:ext uri="{D42A27DB-BD31-4B8C-83A1-F6EECF244321}">
                <p14:modId xmlns:p14="http://schemas.microsoft.com/office/powerpoint/2010/main" val="2805547173"/>
              </p:ext>
            </p:extLst>
          </p:nvPr>
        </p:nvGraphicFramePr>
        <p:xfrm>
          <a:off x="4655266" y="2029647"/>
          <a:ext cx="5159943" cy="262940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0762" y="657966"/>
            <a:ext cx="9052560" cy="521864"/>
          </a:xfrm>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8</a:t>
            </a:fld>
            <a:endParaRPr lang="en-US" dirty="0"/>
          </a:p>
        </p:txBody>
      </p:sp>
      <p:sp>
        <p:nvSpPr>
          <p:cNvPr id="5" name="Text Placeholder 4"/>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12" name="Text Placeholder 11"/>
          <p:cNvSpPr>
            <a:spLocks noGrp="1"/>
          </p:cNvSpPr>
          <p:nvPr>
            <p:ph type="body" sz="quarter" idx="15"/>
          </p:nvPr>
        </p:nvSpPr>
        <p:spPr>
          <a:xfrm>
            <a:off x="529812" y="7134371"/>
            <a:ext cx="8690388" cy="400050"/>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p>
          <a:p>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2023,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540295" y="1770682"/>
            <a:ext cx="3456670" cy="2596615"/>
          </a:xfrm>
        </p:spPr>
        <p:txBody>
          <a:bodyPr/>
          <a:lstStyle/>
          <a:p>
            <a:r>
              <a:rPr lang="en-US" dirty="0"/>
              <a:t>Developed markets outside of the US posted positive returns for the quarter and outperformed both US and emerging markets.</a:t>
            </a:r>
          </a:p>
          <a:p>
            <a:r>
              <a:rPr lang="en-US" dirty="0"/>
              <a:t>Value underperformed growth.</a:t>
            </a:r>
          </a:p>
          <a:p>
            <a:r>
              <a:rPr lang="en-US" dirty="0"/>
              <a:t>Small caps underperformed large caps.</a:t>
            </a:r>
          </a:p>
        </p:txBody>
      </p:sp>
      <p:graphicFrame>
        <p:nvGraphicFramePr>
          <p:cNvPr id="19" name="Chart 18"/>
          <p:cNvGraphicFramePr/>
          <p:nvPr>
            <p:extLst>
              <p:ext uri="{D42A27DB-BD31-4B8C-83A1-F6EECF244321}">
                <p14:modId xmlns:p14="http://schemas.microsoft.com/office/powerpoint/2010/main" val="3763001493"/>
              </p:ext>
            </p:extLst>
          </p:nvPr>
        </p:nvGraphicFramePr>
        <p:xfrm>
          <a:off x="690565" y="4995330"/>
          <a:ext cx="3620180" cy="1785291"/>
        </p:xfrm>
        <a:graphic>
          <a:graphicData uri="http://schemas.openxmlformats.org/drawingml/2006/chart">
            <c:chart xmlns:c="http://schemas.openxmlformats.org/drawingml/2006/chart" xmlns:r="http://schemas.openxmlformats.org/officeDocument/2006/relationships" r:id="rId4"/>
          </a:graphicData>
        </a:graphic>
      </p:graphicFrame>
      <p:sp>
        <p:nvSpPr>
          <p:cNvPr id="34" name="Content Placeholder 10">
            <a:extLst>
              <a:ext uri="{FF2B5EF4-FFF2-40B4-BE49-F238E27FC236}">
                <a16:creationId xmlns:a16="http://schemas.microsoft.com/office/drawing/2014/main" id="{C9FC5DB3-A625-4518-B902-4F2AF0763504}"/>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nvGrpSpPr>
          <p:cNvPr id="41" name="Group 40">
            <a:extLst>
              <a:ext uri="{FF2B5EF4-FFF2-40B4-BE49-F238E27FC236}">
                <a16:creationId xmlns:a16="http://schemas.microsoft.com/office/drawing/2014/main" id="{6A9D2C0A-80E6-4B21-89E5-94169CECF800}"/>
              </a:ext>
            </a:extLst>
          </p:cNvPr>
          <p:cNvGrpSpPr/>
          <p:nvPr/>
        </p:nvGrpSpPr>
        <p:grpSpPr>
          <a:xfrm>
            <a:off x="4635169" y="1798133"/>
            <a:ext cx="4813631" cy="342590"/>
            <a:chOff x="4635169" y="1826708"/>
            <a:chExt cx="4813631" cy="342590"/>
          </a:xfrm>
        </p:grpSpPr>
        <p:sp>
          <p:nvSpPr>
            <p:cNvPr id="42" name="Content Placeholder 9">
              <a:extLst>
                <a:ext uri="{FF2B5EF4-FFF2-40B4-BE49-F238E27FC236}">
                  <a16:creationId xmlns:a16="http://schemas.microsoft.com/office/drawing/2014/main" id="{08186C8C-8A9F-46EE-9B69-CF88ECE2E60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43" name="Straight Connector 42">
              <a:extLst>
                <a:ext uri="{FF2B5EF4-FFF2-40B4-BE49-F238E27FC236}">
                  <a16:creationId xmlns:a16="http://schemas.microsoft.com/office/drawing/2014/main" id="{7918845B-458A-4E00-8EE1-1312ACC47434}"/>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a:extLst>
              <a:ext uri="{FF2B5EF4-FFF2-40B4-BE49-F238E27FC236}">
                <a16:creationId xmlns:a16="http://schemas.microsoft.com/office/drawing/2014/main" id="{C5C242EA-C350-4ECA-896C-817973062549}"/>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 name="Picture Placeholder 4" descr="Graphical user interface, application&#10;&#10;Description automatically generated">
            <a:extLst>
              <a:ext uri="{FF2B5EF4-FFF2-40B4-BE49-F238E27FC236}">
                <a16:creationId xmlns:a16="http://schemas.microsoft.com/office/drawing/2014/main" id="{0C130B4E-BB52-2EA8-F221-26505CFBDAC1}"/>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70813" y="334963"/>
            <a:ext cx="1830387" cy="731837"/>
          </a:xfrm>
        </p:spPr>
      </p:pic>
    </p:spTree>
    <p:extLst>
      <p:ext uri="{BB962C8B-B14F-4D97-AF65-F5344CB8AC3E}">
        <p14:creationId xmlns:p14="http://schemas.microsoft.com/office/powerpoint/2010/main" val="95156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EB9FBFEC-4FAC-4D87-8FFA-0F4B6240B2BA}"/>
              </a:ext>
            </a:extLst>
          </p:cNvPr>
          <p:cNvGraphicFramePr/>
          <p:nvPr>
            <p:extLst>
              <p:ext uri="{D42A27DB-BD31-4B8C-83A1-F6EECF244321}">
                <p14:modId xmlns:p14="http://schemas.microsoft.com/office/powerpoint/2010/main" val="2886420678"/>
              </p:ext>
            </p:extLst>
          </p:nvPr>
        </p:nvGraphicFramePr>
        <p:xfrm>
          <a:off x="4520678" y="2033904"/>
          <a:ext cx="5420990" cy="262940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510762" y="657966"/>
            <a:ext cx="9052560" cy="521864"/>
          </a:xfrm>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sp>
        <p:nvSpPr>
          <p:cNvPr id="6" name="Text Placeholder 5"/>
          <p:cNvSpPr>
            <a:spLocks noGrp="1"/>
          </p:cNvSpPr>
          <p:nvPr>
            <p:ph type="body" sz="quarter" idx="14"/>
          </p:nvPr>
        </p:nvSpPr>
        <p:spPr>
          <a:xfrm>
            <a:off x="529813" y="1067438"/>
            <a:ext cx="8823326" cy="346075"/>
          </a:xfrm>
        </p:spPr>
        <p:txBody>
          <a:bodyPr/>
          <a:lstStyle/>
          <a:p>
            <a:r>
              <a:rPr lang="en-US" dirty="0">
                <a:highlight>
                  <a:srgbClr val="FFFFFF"/>
                </a:highlight>
              </a:rPr>
              <a:t>First quarter 2023 i</a:t>
            </a:r>
            <a:r>
              <a:rPr lang="en-US" dirty="0"/>
              <a:t>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2023,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a:xfrm>
            <a:off x="540295" y="1780675"/>
            <a:ext cx="3010302" cy="2823583"/>
          </a:xfrm>
        </p:spPr>
        <p:txBody>
          <a:bodyPr/>
          <a:lstStyle/>
          <a:p>
            <a:r>
              <a:rPr lang="en-US" dirty="0"/>
              <a:t>Emerging markets posted positive returns for the quarter and underperformed both US and non-US developed markets.</a:t>
            </a:r>
          </a:p>
          <a:p>
            <a:r>
              <a:rPr lang="en-US" dirty="0"/>
              <a:t>Value underperformed growth.</a:t>
            </a:r>
          </a:p>
          <a:p>
            <a:r>
              <a:rPr lang="en-US" dirty="0"/>
              <a:t>Small caps underperformed large caps.</a:t>
            </a:r>
          </a:p>
        </p:txBody>
      </p:sp>
      <p:graphicFrame>
        <p:nvGraphicFramePr>
          <p:cNvPr id="12" name="Chart 11"/>
          <p:cNvGraphicFramePr/>
          <p:nvPr>
            <p:extLst>
              <p:ext uri="{D42A27DB-BD31-4B8C-83A1-F6EECF244321}">
                <p14:modId xmlns:p14="http://schemas.microsoft.com/office/powerpoint/2010/main" val="1355781562"/>
              </p:ext>
            </p:extLst>
          </p:nvPr>
        </p:nvGraphicFramePr>
        <p:xfrm>
          <a:off x="702262" y="5017291"/>
          <a:ext cx="3437965" cy="1763101"/>
        </p:xfrm>
        <a:graphic>
          <a:graphicData uri="http://schemas.openxmlformats.org/drawingml/2006/chart">
            <c:chart xmlns:c="http://schemas.openxmlformats.org/drawingml/2006/chart" xmlns:r="http://schemas.openxmlformats.org/officeDocument/2006/relationships" r:id="rId4"/>
          </a:graphicData>
        </a:graphic>
      </p:graphicFrame>
      <p:sp>
        <p:nvSpPr>
          <p:cNvPr id="28" name="Content Placeholder 10">
            <a:extLst>
              <a:ext uri="{FF2B5EF4-FFF2-40B4-BE49-F238E27FC236}">
                <a16:creationId xmlns:a16="http://schemas.microsoft.com/office/drawing/2014/main" id="{60292EA8-EF88-41FE-ACFC-7DAF0C3D4F2B}"/>
              </a:ext>
            </a:extLst>
          </p:cNvPr>
          <p:cNvSpPr txBox="1">
            <a:spLocks/>
          </p:cNvSpPr>
          <p:nvPr/>
        </p:nvSpPr>
        <p:spPr>
          <a:xfrm>
            <a:off x="539264" y="4790391"/>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nvGrpSpPr>
          <p:cNvPr id="29" name="Group 28">
            <a:extLst>
              <a:ext uri="{FF2B5EF4-FFF2-40B4-BE49-F238E27FC236}">
                <a16:creationId xmlns:a16="http://schemas.microsoft.com/office/drawing/2014/main" id="{4B3D35CA-10C7-4D5F-B9E7-4CE2BAEC7D00}"/>
              </a:ext>
            </a:extLst>
          </p:cNvPr>
          <p:cNvGrpSpPr/>
          <p:nvPr/>
        </p:nvGrpSpPr>
        <p:grpSpPr>
          <a:xfrm>
            <a:off x="4635169" y="1798133"/>
            <a:ext cx="4813631" cy="342590"/>
            <a:chOff x="4635169" y="1826708"/>
            <a:chExt cx="4813631" cy="342590"/>
          </a:xfrm>
        </p:grpSpPr>
        <p:sp>
          <p:nvSpPr>
            <p:cNvPr id="30" name="Content Placeholder 9">
              <a:extLst>
                <a:ext uri="{FF2B5EF4-FFF2-40B4-BE49-F238E27FC236}">
                  <a16:creationId xmlns:a16="http://schemas.microsoft.com/office/drawing/2014/main" id="{9BB6CDA8-4B05-4D93-BB08-3595F04C6C5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1" name="Straight Connector 30">
              <a:extLst>
                <a:ext uri="{FF2B5EF4-FFF2-40B4-BE49-F238E27FC236}">
                  <a16:creationId xmlns:a16="http://schemas.microsoft.com/office/drawing/2014/main" id="{F7339FA1-8C13-4E1B-84FC-30CE271D54A9}"/>
                </a:ext>
              </a:extLst>
            </p:cNvPr>
            <p:cNvCxnSpPr>
              <a:cxnSpLocks/>
            </p:cNvCxnSpPr>
            <p:nvPr/>
          </p:nvCxnSpPr>
          <p:spPr>
            <a:xfrm flipV="1">
              <a:off x="4724400" y="2069700"/>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11C0FF2A-12B3-44EF-84E2-AF8D1C002DD4}"/>
              </a:ext>
            </a:extLst>
          </p:cNvPr>
          <p:cNvGrpSpPr/>
          <p:nvPr/>
        </p:nvGrpSpPr>
        <p:grpSpPr>
          <a:xfrm>
            <a:off x="4637281" y="4790616"/>
            <a:ext cx="4811519" cy="355735"/>
            <a:chOff x="4637281" y="4790616"/>
            <a:chExt cx="4811519" cy="355735"/>
          </a:xfrm>
        </p:grpSpPr>
        <p:sp>
          <p:nvSpPr>
            <p:cNvPr id="33" name="Content Placeholder 23">
              <a:extLst>
                <a:ext uri="{FF2B5EF4-FFF2-40B4-BE49-F238E27FC236}">
                  <a16:creationId xmlns:a16="http://schemas.microsoft.com/office/drawing/2014/main" id="{BE7F0FAF-B878-4E7C-BCAA-567DCE3F0F3F}"/>
                </a:ext>
              </a:extLst>
            </p:cNvPr>
            <p:cNvSpPr txBox="1">
              <a:spLocks/>
            </p:cNvSpPr>
            <p:nvPr/>
          </p:nvSpPr>
          <p:spPr>
            <a:xfrm>
              <a:off x="4637281" y="4790616"/>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cxnSp>
          <p:nvCxnSpPr>
            <p:cNvPr id="34" name="Straight Connector 33">
              <a:extLst>
                <a:ext uri="{FF2B5EF4-FFF2-40B4-BE49-F238E27FC236}">
                  <a16:creationId xmlns:a16="http://schemas.microsoft.com/office/drawing/2014/main" id="{F7BD89E2-F3A9-48CB-A831-31B80D0D9568}"/>
                </a:ext>
              </a:extLst>
            </p:cNvPr>
            <p:cNvCxnSpPr>
              <a:cxnSpLocks/>
            </p:cNvCxnSpPr>
            <p:nvPr/>
          </p:nvCxnSpPr>
          <p:spPr>
            <a:xfrm>
              <a:off x="4720988" y="5033043"/>
              <a:ext cx="4727812"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1" name="Table 20">
            <a:extLst>
              <a:ext uri="{FF2B5EF4-FFF2-40B4-BE49-F238E27FC236}">
                <a16:creationId xmlns:a16="http://schemas.microsoft.com/office/drawing/2014/main" id="{AAFC83AD-2E69-4A7A-B9C1-205582B00D99}"/>
              </a:ext>
            </a:extLst>
          </p:cNvPr>
          <p:cNvGraphicFramePr>
            <a:graphicFrameLocks noGrp="1"/>
          </p:cNvGraphicFramePr>
          <p:nvPr>
            <p:extLst>
              <p:ext uri="{D42A27DB-BD31-4B8C-83A1-F6EECF244321}">
                <p14:modId xmlns:p14="http://schemas.microsoft.com/office/powerpoint/2010/main" val="427057037"/>
              </p:ext>
            </p:extLst>
          </p:nvPr>
        </p:nvGraphicFramePr>
        <p:xfrm>
          <a:off x="4718847" y="5063625"/>
          <a:ext cx="4729953" cy="1201168"/>
        </p:xfrm>
        <a:graphic>
          <a:graphicData uri="http://schemas.openxmlformats.org/drawingml/2006/table">
            <a:tbl>
              <a:tblPr>
                <a:tableStyleId>{5C22544A-7EE6-4342-B048-85BDC9FD1C3A}</a:tableStyleId>
              </a:tblPr>
              <a:tblGrid>
                <a:gridCol w="1130093">
                  <a:extLst>
                    <a:ext uri="{9D8B030D-6E8A-4147-A177-3AD203B41FA5}">
                      <a16:colId xmlns:a16="http://schemas.microsoft.com/office/drawing/2014/main" val="20000"/>
                    </a:ext>
                  </a:extLst>
                </a:gridCol>
                <a:gridCol w="719972">
                  <a:extLst>
                    <a:ext uri="{9D8B030D-6E8A-4147-A177-3AD203B41FA5}">
                      <a16:colId xmlns:a16="http://schemas.microsoft.com/office/drawing/2014/main" val="851030634"/>
                    </a:ext>
                  </a:extLst>
                </a:gridCol>
                <a:gridCol w="719972">
                  <a:extLst>
                    <a:ext uri="{9D8B030D-6E8A-4147-A177-3AD203B41FA5}">
                      <a16:colId xmlns:a16="http://schemas.microsoft.com/office/drawing/2014/main" val="20001"/>
                    </a:ext>
                  </a:extLst>
                </a:gridCol>
                <a:gridCol w="719972">
                  <a:extLst>
                    <a:ext uri="{9D8B030D-6E8A-4147-A177-3AD203B41FA5}">
                      <a16:colId xmlns:a16="http://schemas.microsoft.com/office/drawing/2014/main" val="20003"/>
                    </a:ext>
                  </a:extLst>
                </a:gridCol>
                <a:gridCol w="719972">
                  <a:extLst>
                    <a:ext uri="{9D8B030D-6E8A-4147-A177-3AD203B41FA5}">
                      <a16:colId xmlns:a16="http://schemas.microsoft.com/office/drawing/2014/main" val="20004"/>
                    </a:ext>
                  </a:extLst>
                </a:gridCol>
                <a:gridCol w="719972">
                  <a:extLst>
                    <a:ext uri="{9D8B030D-6E8A-4147-A177-3AD203B41FA5}">
                      <a16:colId xmlns:a16="http://schemas.microsoft.com/office/drawing/2014/main" val="20005"/>
                    </a:ext>
                  </a:extLst>
                </a:gridCol>
              </a:tblGrid>
              <a:tr h="0">
                <a:tc>
                  <a:txBody>
                    <a:bodyPr/>
                    <a:lstStyle/>
                    <a:p>
                      <a:endParaRPr lang="en-GB" sz="500" dirty="0"/>
                    </a:p>
                  </a:txBody>
                  <a:tcPr marL="8959" marR="8959" marT="8959" marB="0" anchor="b">
                    <a:noFill/>
                  </a:tcPr>
                </a:tc>
                <a:tc>
                  <a:txBody>
                    <a:bodyPr/>
                    <a:lstStyle/>
                    <a:p>
                      <a:pPr algn="r" fontAlgn="b"/>
                      <a:endParaRPr lang="en-GB" sz="500" b="0" i="0" u="none" strike="noStrike" dirty="0">
                        <a:solidFill>
                          <a:srgbClr val="000000"/>
                        </a:solidFill>
                        <a:effectLst/>
                        <a:latin typeface="+mn-lt"/>
                      </a:endParaRPr>
                    </a:p>
                  </a:txBody>
                  <a:tcPr marL="8959" marR="107513" marT="8959" marB="0" anchor="b">
                    <a:noFill/>
                  </a:tcPr>
                </a:tc>
                <a:tc>
                  <a:txBody>
                    <a:bodyPr/>
                    <a:lstStyle/>
                    <a:p>
                      <a:pPr algn="r" fontAlgn="b"/>
                      <a:r>
                        <a:rPr lang="en-GB" sz="500" u="none" strike="noStrike" dirty="0">
                          <a:effectLst/>
                          <a:latin typeface="+mn-lt"/>
                        </a:rPr>
                        <a:t> </a:t>
                      </a:r>
                      <a:endParaRPr lang="en-GB" sz="500" b="0" i="0" u="none" strike="noStrike" dirty="0">
                        <a:solidFill>
                          <a:srgbClr val="000000"/>
                        </a:solidFill>
                        <a:effectLst/>
                        <a:latin typeface="+mn-lt"/>
                      </a:endParaRPr>
                    </a:p>
                  </a:txBody>
                  <a:tcPr marL="8959" marR="107513" marT="8959" marB="0" anchor="b">
                    <a:noFill/>
                  </a:tcPr>
                </a:tc>
                <a:tc gridSpan="3">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dirty="0">
                          <a:effectLst/>
                          <a:latin typeface="+mn-lt"/>
                        </a:rPr>
                        <a:t>Annualized</a:t>
                      </a:r>
                      <a:endParaRPr lang="en-GB" sz="800" b="0" i="1" u="none" strike="noStrike" dirty="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dirty="0">
                          <a:effectLst/>
                          <a:latin typeface="+mn-lt"/>
                        </a:rPr>
                        <a:t>Annualized</a:t>
                      </a:r>
                      <a:endParaRPr lang="en-GB" sz="800" b="0" i="1" u="none" strike="noStrike" dirty="0">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12568">
                <a:tc>
                  <a:txBody>
                    <a:bodyPr/>
                    <a:lstStyle/>
                    <a:p>
                      <a:pPr algn="l" fontAlgn="ctr"/>
                      <a:r>
                        <a:rPr lang="en-US" sz="800" b="0" i="0" u="none" strike="noStrike" dirty="0">
                          <a:solidFill>
                            <a:schemeClr val="dk1"/>
                          </a:solidFill>
                          <a:effectLst/>
                          <a:latin typeface="+mn-lt"/>
                        </a:rPr>
                        <a:t>Asset Class</a:t>
                      </a:r>
                      <a:endParaRPr lang="en-GB" sz="800" b="0" i="0" u="none" strike="noStrike" dirty="0">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dirty="0">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dirty="0">
                          <a:solidFill>
                            <a:schemeClr val="dk1"/>
                          </a:solidFill>
                          <a:effectLst/>
                          <a:latin typeface="+mn-lt"/>
                        </a:rPr>
                        <a:t>1 Year</a:t>
                      </a:r>
                      <a:endParaRPr lang="en-GB" sz="800" b="0" i="0" u="none" strike="noStrike" dirty="0">
                        <a:solidFill>
                          <a:srgbClr val="000000"/>
                        </a:solidFill>
                        <a:effectLst/>
                        <a:latin typeface="+mn-lt"/>
                      </a:endParaRPr>
                    </a:p>
                  </a:txBody>
                  <a:tcPr marL="0" marR="0" marT="0" marB="0" anchor="ctr">
                    <a:solidFill>
                      <a:schemeClr val="bg1">
                        <a:lumMod val="85000"/>
                      </a:schemeClr>
                    </a:solidFill>
                  </a:tcPr>
                </a:tc>
                <a:tc>
                  <a:txBody>
                    <a:bodyPr/>
                    <a:lstStyle/>
                    <a:p>
                      <a:pPr algn="ctr" fontAlgn="ctr"/>
                      <a:r>
                        <a:rPr lang="en-GB" sz="800" u="none" strike="noStrike" dirty="0">
                          <a:effectLst/>
                          <a:latin typeface="+mn-lt"/>
                        </a:rPr>
                        <a:t>3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5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dirty="0">
                          <a:effectLst/>
                          <a:latin typeface="+mn-lt"/>
                        </a:rPr>
                        <a:t>10 Years</a:t>
                      </a:r>
                      <a:endParaRPr lang="en-GB" sz="800" b="0" i="0" u="none" strike="noStrike" dirty="0">
                        <a:solidFill>
                          <a:srgbClr val="000000"/>
                        </a:solidFill>
                        <a:effectLst/>
                        <a:latin typeface="+mn-lt"/>
                      </a:endParaRPr>
                    </a:p>
                  </a:txBody>
                  <a:tcPr marL="0" marR="0" marT="0" marB="0" anchor="ctr">
                    <a:lnT w="9525"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noFill/>
                  </a:tcPr>
                </a:tc>
                <a:tc>
                  <a:txBody>
                    <a:bodyPr/>
                    <a:lstStyle/>
                    <a:p>
                      <a:pPr algn="ctr" fontAlgn="b"/>
                      <a:r>
                        <a:rPr lang="en-GB" sz="900" b="0" i="0" u="none" strike="noStrike">
                          <a:solidFill>
                            <a:schemeClr val="tx1"/>
                          </a:solidFill>
                          <a:effectLst/>
                          <a:latin typeface="+mn-lt"/>
                        </a:rPr>
                        <a:t>4.00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-11.87</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5.65</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-0.79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3.18</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218194">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3.96</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-10.70</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7.83</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-0.91</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2.00</a:t>
                      </a:r>
                      <a:endParaRPr lang="en-GB" sz="900" b="0" i="0" u="none" strike="noStrike" dirty="0">
                        <a:solidFill>
                          <a:schemeClr val="tx1"/>
                        </a:solidFill>
                        <a:effectLst/>
                        <a:latin typeface="+mn-lt"/>
                      </a:endParaRPr>
                    </a:p>
                  </a:txBody>
                  <a:tcPr marL="0" marR="0" marT="0" marB="0" anchor="ctr">
                    <a:noFill/>
                  </a:tcPr>
                </a:tc>
                <a:extLst>
                  <a:ext uri="{0D108BD9-81ED-4DB2-BD59-A6C34878D82A}">
                    <a16:rowId xmlns:a16="http://schemas.microsoft.com/office/drawing/2014/main" val="10004"/>
                  </a:ext>
                </a:extLst>
              </a:tr>
              <a:tr h="218194">
                <a:tc>
                  <a:txBody>
                    <a:bodyPr/>
                    <a:lstStyle/>
                    <a:p>
                      <a:pPr algn="l" fontAlgn="b"/>
                      <a:r>
                        <a:rPr lang="en-GB" sz="900" b="0" i="0" u="none" strike="noStrike" kern="1200">
                          <a:solidFill>
                            <a:srgbClr val="000000"/>
                          </a:solidFill>
                          <a:effectLst/>
                          <a:latin typeface="+mn-lt"/>
                          <a:ea typeface="+mn-ea"/>
                          <a:cs typeface="+mn-cs"/>
                        </a:rPr>
                        <a:t>Value</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3.91</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-9.44</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10.04</a:t>
                      </a:r>
                    </a:p>
                  </a:txBody>
                  <a:tcPr marL="0" marR="0" marT="0" marB="0" anchor="ctr">
                    <a:noFill/>
                  </a:tcPr>
                </a:tc>
                <a:tc>
                  <a:txBody>
                    <a:bodyPr/>
                    <a:lstStyle/>
                    <a:p>
                      <a:pPr algn="ctr" fontAlgn="b"/>
                      <a:r>
                        <a:rPr lang="en-GB" sz="900" b="0" i="0" u="none" strike="noStrike">
                          <a:solidFill>
                            <a:srgbClr val="C00000"/>
                          </a:solidFill>
                          <a:effectLst/>
                          <a:latin typeface="+mn-lt"/>
                        </a:rPr>
                        <a:t>-1.15</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rgbClr val="000000"/>
                          </a:solidFill>
                          <a:effectLst/>
                          <a:latin typeface="+mn-lt"/>
                        </a:rPr>
                        <a:t>0.69</a:t>
                      </a:r>
                      <a:endParaRPr lang="en-GB" sz="9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218194">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ctr" fontAlgn="b"/>
                      <a:r>
                        <a:rPr lang="en-GB" sz="900" b="0" i="0" u="none" strike="noStrike">
                          <a:solidFill>
                            <a:schemeClr val="tx1"/>
                          </a:solidFill>
                          <a:effectLst/>
                          <a:latin typeface="+mn-lt"/>
                        </a:rPr>
                        <a:t>3.87</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rgbClr val="C00000"/>
                          </a:solidFill>
                          <a:effectLst/>
                          <a:latin typeface="+mn-lt"/>
                        </a:rPr>
                        <a:t>-10.99</a:t>
                      </a:r>
                      <a:endParaRPr lang="en-GB" sz="900" b="0" i="0" u="none" strike="noStrike" dirty="0">
                        <a:solidFill>
                          <a:srgbClr val="C00000"/>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20.68</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a:solidFill>
                            <a:schemeClr val="tx1"/>
                          </a:solidFill>
                          <a:effectLst/>
                          <a:latin typeface="+mn-lt"/>
                        </a:rPr>
                        <a:t>1.80</a:t>
                      </a:r>
                      <a:endParaRPr lang="en-GB" sz="900" b="0" i="0" u="none" strike="noStrike" dirty="0">
                        <a:solidFill>
                          <a:schemeClr val="tx1"/>
                        </a:solidFill>
                        <a:effectLst/>
                        <a:latin typeface="+mn-lt"/>
                      </a:endParaRPr>
                    </a:p>
                  </a:txBody>
                  <a:tcPr marL="0" marR="0" marT="0" marB="0" anchor="ctr">
                    <a:noFill/>
                  </a:tcPr>
                </a:tc>
                <a:tc>
                  <a:txBody>
                    <a:bodyPr/>
                    <a:lstStyle/>
                    <a:p>
                      <a:pPr algn="ctr" fontAlgn="b"/>
                      <a:r>
                        <a:rPr lang="en-GB" sz="900" b="0" i="0" u="none" strike="noStrike" dirty="0">
                          <a:solidFill>
                            <a:schemeClr val="tx1"/>
                          </a:solidFill>
                          <a:effectLst/>
                          <a:latin typeface="+mn-lt"/>
                        </a:rPr>
                        <a:t>3.18</a:t>
                      </a:r>
                    </a:p>
                  </a:txBody>
                  <a:tcPr marL="0" marR="0" marT="0" marB="0" anchor="ctr">
                    <a:noFill/>
                  </a:tcPr>
                </a:tc>
                <a:extLst>
                  <a:ext uri="{0D108BD9-81ED-4DB2-BD59-A6C34878D82A}">
                    <a16:rowId xmlns:a16="http://schemas.microsoft.com/office/drawing/2014/main" val="1870949891"/>
                  </a:ext>
                </a:extLst>
              </a:tr>
            </a:tbl>
          </a:graphicData>
        </a:graphic>
      </p:graphicFrame>
      <p:cxnSp>
        <p:nvCxnSpPr>
          <p:cNvPr id="22" name="Straight Connector 21">
            <a:extLst>
              <a:ext uri="{FF2B5EF4-FFF2-40B4-BE49-F238E27FC236}">
                <a16:creationId xmlns:a16="http://schemas.microsoft.com/office/drawing/2014/main" id="{2899E621-B0E3-487F-ACEC-F30B01987CAE}"/>
              </a:ext>
            </a:extLst>
          </p:cNvPr>
          <p:cNvCxnSpPr>
            <a:cxnSpLocks/>
          </p:cNvCxnSpPr>
          <p:nvPr/>
        </p:nvCxnSpPr>
        <p:spPr>
          <a:xfrm>
            <a:off x="618638" y="5033044"/>
            <a:ext cx="3498167"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4" name="Picture Placeholder 4" descr="Graphical user interface, application&#10;&#10;Description automatically generated">
            <a:extLst>
              <a:ext uri="{FF2B5EF4-FFF2-40B4-BE49-F238E27FC236}">
                <a16:creationId xmlns:a16="http://schemas.microsoft.com/office/drawing/2014/main" id="{91A3329E-7495-790A-E046-9CEA8B1B3A36}"/>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0009" b="30009"/>
          <a:stretch>
            <a:fillRect/>
          </a:stretch>
        </p:blipFill>
        <p:spPr>
          <a:xfrm>
            <a:off x="7759700" y="350838"/>
            <a:ext cx="1830388" cy="731837"/>
          </a:xfrm>
        </p:spPr>
      </p:pic>
    </p:spTree>
    <p:extLst>
      <p:ext uri="{BB962C8B-B14F-4D97-AF65-F5344CB8AC3E}">
        <p14:creationId xmlns:p14="http://schemas.microsoft.com/office/powerpoint/2010/main" val="93675892"/>
      </p:ext>
    </p:extLst>
  </p:cSld>
  <p:clrMapOvr>
    <a:masterClrMapping/>
  </p:clrMapOvr>
</p:sld>
</file>

<file path=ppt/theme/theme1.xml><?xml version="1.0" encoding="utf-8"?>
<a:theme xmlns:a="http://schemas.openxmlformats.org/drawingml/2006/main" name="1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35826</TotalTime>
  <Words>5057</Words>
  <Application>Microsoft Office PowerPoint</Application>
  <PresentationFormat>Custom</PresentationFormat>
  <Paragraphs>676</Paragraphs>
  <Slides>16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Arial Narrow</vt:lpstr>
      <vt:lpstr>Avenir LT Std 35 Light</vt:lpstr>
      <vt:lpstr>Calibri</vt:lpstr>
      <vt:lpstr>Times New Roman</vt:lpstr>
      <vt:lpstr>1_QMR_Q2_2016_Landscape v1arr</vt:lpstr>
      <vt:lpstr>Worksheet</vt:lpstr>
      <vt:lpstr>Q1</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When Headlines Worry You, Bank on Investment Principles</vt:lpstr>
      <vt:lpstr>When Headlines Worry You, Bank on Investment Principles</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dc:title>
  <dc:creator>kim.vanwieren@dimensional.com</dc:creator>
  <cp:lastModifiedBy>Aaron Connell</cp:lastModifiedBy>
  <cp:revision>2135</cp:revision>
  <cp:lastPrinted>2020-04-03T21:03:20Z</cp:lastPrinted>
  <dcterms:created xsi:type="dcterms:W3CDTF">2016-07-05T22:39:06Z</dcterms:created>
  <dcterms:modified xsi:type="dcterms:W3CDTF">2023-05-23T16:02:16Z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2021-10-06T13:43:46Z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ff3bc4f2-0626-41c2-8fa5-ea5647c2617f</vt:lpwstr>
  </property>
  <property fmtid="{D5CDD505-2E9C-101B-9397-08002B2CF9AE}" pid="8" name="MSIP_Label_9e0091bf-42ae-41c9-b2bd-8f960b8bfdda_ContentBits">
    <vt:lpwstr>0</vt:lpwstr>
  </property>
</Properties>
</file>